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53"/>
  </p:notesMasterIdLst>
  <p:sldIdLst>
    <p:sldId id="272" r:id="rId5"/>
    <p:sldId id="273" r:id="rId6"/>
    <p:sldId id="307" r:id="rId7"/>
    <p:sldId id="282" r:id="rId8"/>
    <p:sldId id="291" r:id="rId9"/>
    <p:sldId id="295" r:id="rId10"/>
    <p:sldId id="296" r:id="rId11"/>
    <p:sldId id="292" r:id="rId12"/>
    <p:sldId id="318" r:id="rId13"/>
    <p:sldId id="319" r:id="rId14"/>
    <p:sldId id="320" r:id="rId15"/>
    <p:sldId id="321" r:id="rId16"/>
    <p:sldId id="322" r:id="rId17"/>
    <p:sldId id="323" r:id="rId18"/>
    <p:sldId id="297" r:id="rId19"/>
    <p:sldId id="306" r:id="rId20"/>
    <p:sldId id="288" r:id="rId21"/>
    <p:sldId id="300" r:id="rId22"/>
    <p:sldId id="274" r:id="rId23"/>
    <p:sldId id="293" r:id="rId24"/>
    <p:sldId id="276" r:id="rId25"/>
    <p:sldId id="279" r:id="rId26"/>
    <p:sldId id="283" r:id="rId27"/>
    <p:sldId id="286" r:id="rId28"/>
    <p:sldId id="284" r:id="rId29"/>
    <p:sldId id="285" r:id="rId30"/>
    <p:sldId id="287" r:id="rId31"/>
    <p:sldId id="281" r:id="rId32"/>
    <p:sldId id="305" r:id="rId33"/>
    <p:sldId id="304" r:id="rId34"/>
    <p:sldId id="317" r:id="rId35"/>
    <p:sldId id="298" r:id="rId36"/>
    <p:sldId id="310" r:id="rId37"/>
    <p:sldId id="316" r:id="rId38"/>
    <p:sldId id="311" r:id="rId39"/>
    <p:sldId id="302" r:id="rId40"/>
    <p:sldId id="309" r:id="rId41"/>
    <p:sldId id="299" r:id="rId42"/>
    <p:sldId id="313" r:id="rId43"/>
    <p:sldId id="312" r:id="rId44"/>
    <p:sldId id="301" r:id="rId45"/>
    <p:sldId id="324" r:id="rId46"/>
    <p:sldId id="325" r:id="rId47"/>
    <p:sldId id="326" r:id="rId48"/>
    <p:sldId id="328" r:id="rId49"/>
    <p:sldId id="315" r:id="rId50"/>
    <p:sldId id="329" r:id="rId51"/>
    <p:sldId id="314" r:id="rId52"/>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tephen Hill" initials="SH" lastIdx="4" clrIdx="0">
    <p:extLst/>
  </p:cmAuthor>
  <p:cmAuthor id="2" name="Bilal Ghafoor" initials="BG" lastIdx="3" clrIdx="1"/>
  <p:cmAuthor id="3" name="Suzi Holland (VPM)" initials="SH(" lastIdx="3" clrIdx="2">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loop="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860" autoAdjust="0"/>
    <p:restoredTop sz="94660"/>
  </p:normalViewPr>
  <p:slideViewPr>
    <p:cSldViewPr snapToGrid="0">
      <p:cViewPr>
        <p:scale>
          <a:sx n="75" d="100"/>
          <a:sy n="75" d="100"/>
        </p:scale>
        <p:origin x="564" y="-22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slide" Target="slides/slide43.xml"/><Relationship Id="rId50" Type="http://schemas.openxmlformats.org/officeDocument/2006/relationships/slide" Target="slides/slide46.xml"/><Relationship Id="rId55" Type="http://schemas.openxmlformats.org/officeDocument/2006/relationships/presProps" Target="pres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59" Type="http://schemas.microsoft.com/office/2015/10/relationships/revisionInfo" Target="revisionInfo.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slide" Target="slides/slide37.xml"/><Relationship Id="rId54" Type="http://schemas.openxmlformats.org/officeDocument/2006/relationships/commentAuthors" Target="commentAuthor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3" Type="http://schemas.openxmlformats.org/officeDocument/2006/relationships/notesMaster" Target="notesMasters/notesMaster1.xml"/><Relationship Id="rId58"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slide" Target="slides/slide45.xml"/><Relationship Id="rId57"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slide" Target="slides/slide48.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slide" Target="slides/slide44.xml"/><Relationship Id="rId56" Type="http://schemas.openxmlformats.org/officeDocument/2006/relationships/viewProps" Target="viewProps.xml"/><Relationship Id="rId8" Type="http://schemas.openxmlformats.org/officeDocument/2006/relationships/slide" Target="slides/slide4.xml"/><Relationship Id="rId51" Type="http://schemas.openxmlformats.org/officeDocument/2006/relationships/slide" Target="slides/slide47.xml"/><Relationship Id="rId3" Type="http://schemas.openxmlformats.org/officeDocument/2006/relationships/customXml" Target="../customXml/item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6F88DC13-E0E7-45BC-B07B-CEC27402A95B}" type="datetimeFigureOut">
              <a:rPr lang="en-GB" smtClean="0"/>
              <a:t>18/05/2018</a:t>
            </a:fld>
            <a:endParaRPr lang="en-GB"/>
          </a:p>
        </p:txBody>
      </p:sp>
      <p:sp>
        <p:nvSpPr>
          <p:cNvPr id="4" name="Slide Image Placehold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9768" y="4715153"/>
            <a:ext cx="5438140" cy="4466987"/>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E78E182C-DD69-4B10-892C-76585BD7EBEB}" type="slidenum">
              <a:rPr lang="en-GB" smtClean="0"/>
              <a:t>‹#›</a:t>
            </a:fld>
            <a:endParaRPr lang="en-GB"/>
          </a:p>
        </p:txBody>
      </p:sp>
    </p:spTree>
    <p:extLst>
      <p:ext uri="{BB962C8B-B14F-4D97-AF65-F5344CB8AC3E}">
        <p14:creationId xmlns:p14="http://schemas.microsoft.com/office/powerpoint/2010/main" val="237451286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E78E182C-DD69-4B10-892C-76585BD7EBEB}" type="slidenum">
              <a:rPr lang="en-GB" smtClean="0"/>
              <a:t>1</a:t>
            </a:fld>
            <a:endParaRPr lang="en-GB"/>
          </a:p>
        </p:txBody>
      </p:sp>
    </p:spTree>
    <p:extLst>
      <p:ext uri="{BB962C8B-B14F-4D97-AF65-F5344CB8AC3E}">
        <p14:creationId xmlns:p14="http://schemas.microsoft.com/office/powerpoint/2010/main" val="19329065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4C54D6DB-C20A-455A-AB46-888705DB1427}" type="slidenum">
              <a:rPr lang="en-GB" smtClean="0"/>
              <a:t>10</a:t>
            </a:fld>
            <a:endParaRPr lang="en-GB"/>
          </a:p>
        </p:txBody>
      </p:sp>
    </p:spTree>
    <p:extLst>
      <p:ext uri="{BB962C8B-B14F-4D97-AF65-F5344CB8AC3E}">
        <p14:creationId xmlns:p14="http://schemas.microsoft.com/office/powerpoint/2010/main" val="330825647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4C54D6DB-C20A-455A-AB46-888705DB1427}" type="slidenum">
              <a:rPr lang="en-GB" smtClean="0"/>
              <a:t>11</a:t>
            </a:fld>
            <a:endParaRPr lang="en-GB"/>
          </a:p>
        </p:txBody>
      </p:sp>
    </p:spTree>
    <p:extLst>
      <p:ext uri="{BB962C8B-B14F-4D97-AF65-F5344CB8AC3E}">
        <p14:creationId xmlns:p14="http://schemas.microsoft.com/office/powerpoint/2010/main" val="243809432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4C54D6DB-C20A-455A-AB46-888705DB1427}" type="slidenum">
              <a:rPr lang="en-GB" smtClean="0"/>
              <a:t>12</a:t>
            </a:fld>
            <a:endParaRPr lang="en-GB"/>
          </a:p>
        </p:txBody>
      </p:sp>
    </p:spTree>
    <p:extLst>
      <p:ext uri="{BB962C8B-B14F-4D97-AF65-F5344CB8AC3E}">
        <p14:creationId xmlns:p14="http://schemas.microsoft.com/office/powerpoint/2010/main" val="52473396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4C54D6DB-C20A-455A-AB46-888705DB1427}" type="slidenum">
              <a:rPr lang="en-GB" smtClean="0"/>
              <a:t>13</a:t>
            </a:fld>
            <a:endParaRPr lang="en-GB"/>
          </a:p>
        </p:txBody>
      </p:sp>
    </p:spTree>
    <p:extLst>
      <p:ext uri="{BB962C8B-B14F-4D97-AF65-F5344CB8AC3E}">
        <p14:creationId xmlns:p14="http://schemas.microsoft.com/office/powerpoint/2010/main" val="167055755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4C54D6DB-C20A-455A-AB46-888705DB1427}" type="slidenum">
              <a:rPr lang="en-GB" smtClean="0"/>
              <a:t>14</a:t>
            </a:fld>
            <a:endParaRPr lang="en-GB"/>
          </a:p>
        </p:txBody>
      </p:sp>
    </p:spTree>
    <p:extLst>
      <p:ext uri="{BB962C8B-B14F-4D97-AF65-F5344CB8AC3E}">
        <p14:creationId xmlns:p14="http://schemas.microsoft.com/office/powerpoint/2010/main" val="203313765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4C54D6DB-C20A-455A-AB46-888705DB1427}" type="slidenum">
              <a:rPr lang="en-GB" smtClean="0"/>
              <a:t>15</a:t>
            </a:fld>
            <a:endParaRPr lang="en-GB"/>
          </a:p>
        </p:txBody>
      </p:sp>
    </p:spTree>
    <p:extLst>
      <p:ext uri="{BB962C8B-B14F-4D97-AF65-F5344CB8AC3E}">
        <p14:creationId xmlns:p14="http://schemas.microsoft.com/office/powerpoint/2010/main" val="425855333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4C54D6DB-C20A-455A-AB46-888705DB1427}" type="slidenum">
              <a:rPr lang="en-GB" smtClean="0"/>
              <a:t>16</a:t>
            </a:fld>
            <a:endParaRPr lang="en-GB"/>
          </a:p>
        </p:txBody>
      </p:sp>
    </p:spTree>
    <p:extLst>
      <p:ext uri="{BB962C8B-B14F-4D97-AF65-F5344CB8AC3E}">
        <p14:creationId xmlns:p14="http://schemas.microsoft.com/office/powerpoint/2010/main" val="325942972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4C54D6DB-C20A-455A-AB46-888705DB1427}" type="slidenum">
              <a:rPr lang="en-GB" smtClean="0"/>
              <a:t>17</a:t>
            </a:fld>
            <a:endParaRPr lang="en-GB"/>
          </a:p>
        </p:txBody>
      </p:sp>
    </p:spTree>
    <p:extLst>
      <p:ext uri="{BB962C8B-B14F-4D97-AF65-F5344CB8AC3E}">
        <p14:creationId xmlns:p14="http://schemas.microsoft.com/office/powerpoint/2010/main" val="299457175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4C54D6DB-C20A-455A-AB46-888705DB1427}" type="slidenum">
              <a:rPr lang="en-GB" smtClean="0"/>
              <a:t>19</a:t>
            </a:fld>
            <a:endParaRPr lang="en-GB"/>
          </a:p>
        </p:txBody>
      </p:sp>
    </p:spTree>
    <p:extLst>
      <p:ext uri="{BB962C8B-B14F-4D97-AF65-F5344CB8AC3E}">
        <p14:creationId xmlns:p14="http://schemas.microsoft.com/office/powerpoint/2010/main" val="367158798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4C54D6DB-C20A-455A-AB46-888705DB1427}" type="slidenum">
              <a:rPr lang="en-GB" smtClean="0"/>
              <a:t>20</a:t>
            </a:fld>
            <a:endParaRPr lang="en-GB"/>
          </a:p>
        </p:txBody>
      </p:sp>
    </p:spTree>
    <p:extLst>
      <p:ext uri="{BB962C8B-B14F-4D97-AF65-F5344CB8AC3E}">
        <p14:creationId xmlns:p14="http://schemas.microsoft.com/office/powerpoint/2010/main" val="344086232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4C54D6DB-C20A-455A-AB46-888705DB1427}" type="slidenum">
              <a:rPr lang="en-GB" smtClean="0"/>
              <a:t>2</a:t>
            </a:fld>
            <a:endParaRPr lang="en-GB"/>
          </a:p>
        </p:txBody>
      </p:sp>
    </p:spTree>
    <p:extLst>
      <p:ext uri="{BB962C8B-B14F-4D97-AF65-F5344CB8AC3E}">
        <p14:creationId xmlns:p14="http://schemas.microsoft.com/office/powerpoint/2010/main" val="219474898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4C54D6DB-C20A-455A-AB46-888705DB1427}" type="slidenum">
              <a:rPr lang="en-GB" smtClean="0"/>
              <a:t>21</a:t>
            </a:fld>
            <a:endParaRPr lang="en-GB"/>
          </a:p>
        </p:txBody>
      </p:sp>
    </p:spTree>
    <p:extLst>
      <p:ext uri="{BB962C8B-B14F-4D97-AF65-F5344CB8AC3E}">
        <p14:creationId xmlns:p14="http://schemas.microsoft.com/office/powerpoint/2010/main" val="45938754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4C54D6DB-C20A-455A-AB46-888705DB1427}" type="slidenum">
              <a:rPr lang="en-GB" smtClean="0"/>
              <a:t>22</a:t>
            </a:fld>
            <a:endParaRPr lang="en-GB"/>
          </a:p>
        </p:txBody>
      </p:sp>
    </p:spTree>
    <p:extLst>
      <p:ext uri="{BB962C8B-B14F-4D97-AF65-F5344CB8AC3E}">
        <p14:creationId xmlns:p14="http://schemas.microsoft.com/office/powerpoint/2010/main" val="47123404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4C54D6DB-C20A-455A-AB46-888705DB1427}" type="slidenum">
              <a:rPr lang="en-GB" smtClean="0"/>
              <a:t>23</a:t>
            </a:fld>
            <a:endParaRPr lang="en-GB"/>
          </a:p>
        </p:txBody>
      </p:sp>
    </p:spTree>
    <p:extLst>
      <p:ext uri="{BB962C8B-B14F-4D97-AF65-F5344CB8AC3E}">
        <p14:creationId xmlns:p14="http://schemas.microsoft.com/office/powerpoint/2010/main" val="197849860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4C54D6DB-C20A-455A-AB46-888705DB1427}" type="slidenum">
              <a:rPr lang="en-GB" smtClean="0"/>
              <a:t>24</a:t>
            </a:fld>
            <a:endParaRPr lang="en-GB"/>
          </a:p>
        </p:txBody>
      </p:sp>
    </p:spTree>
    <p:extLst>
      <p:ext uri="{BB962C8B-B14F-4D97-AF65-F5344CB8AC3E}">
        <p14:creationId xmlns:p14="http://schemas.microsoft.com/office/powerpoint/2010/main" val="119625530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4C54D6DB-C20A-455A-AB46-888705DB1427}" type="slidenum">
              <a:rPr lang="en-GB" smtClean="0"/>
              <a:t>25</a:t>
            </a:fld>
            <a:endParaRPr lang="en-GB"/>
          </a:p>
        </p:txBody>
      </p:sp>
    </p:spTree>
    <p:extLst>
      <p:ext uri="{BB962C8B-B14F-4D97-AF65-F5344CB8AC3E}">
        <p14:creationId xmlns:p14="http://schemas.microsoft.com/office/powerpoint/2010/main" val="967526302"/>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4C54D6DB-C20A-455A-AB46-888705DB1427}" type="slidenum">
              <a:rPr lang="en-GB" smtClean="0"/>
              <a:t>26</a:t>
            </a:fld>
            <a:endParaRPr lang="en-GB"/>
          </a:p>
        </p:txBody>
      </p:sp>
    </p:spTree>
    <p:extLst>
      <p:ext uri="{BB962C8B-B14F-4D97-AF65-F5344CB8AC3E}">
        <p14:creationId xmlns:p14="http://schemas.microsoft.com/office/powerpoint/2010/main" val="1077714868"/>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4C54D6DB-C20A-455A-AB46-888705DB1427}" type="slidenum">
              <a:rPr lang="en-GB" smtClean="0"/>
              <a:t>27</a:t>
            </a:fld>
            <a:endParaRPr lang="en-GB"/>
          </a:p>
        </p:txBody>
      </p:sp>
    </p:spTree>
    <p:extLst>
      <p:ext uri="{BB962C8B-B14F-4D97-AF65-F5344CB8AC3E}">
        <p14:creationId xmlns:p14="http://schemas.microsoft.com/office/powerpoint/2010/main" val="1087035482"/>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4C54D6DB-C20A-455A-AB46-888705DB1427}" type="slidenum">
              <a:rPr lang="en-GB" smtClean="0"/>
              <a:t>28</a:t>
            </a:fld>
            <a:endParaRPr lang="en-GB"/>
          </a:p>
        </p:txBody>
      </p:sp>
    </p:spTree>
    <p:extLst>
      <p:ext uri="{BB962C8B-B14F-4D97-AF65-F5344CB8AC3E}">
        <p14:creationId xmlns:p14="http://schemas.microsoft.com/office/powerpoint/2010/main" val="402718534"/>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4C54D6DB-C20A-455A-AB46-888705DB1427}" type="slidenum">
              <a:rPr lang="en-GB" smtClean="0"/>
              <a:t>29</a:t>
            </a:fld>
            <a:endParaRPr lang="en-GB"/>
          </a:p>
        </p:txBody>
      </p:sp>
    </p:spTree>
    <p:extLst>
      <p:ext uri="{BB962C8B-B14F-4D97-AF65-F5344CB8AC3E}">
        <p14:creationId xmlns:p14="http://schemas.microsoft.com/office/powerpoint/2010/main" val="824380968"/>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4C54D6DB-C20A-455A-AB46-888705DB1427}" type="slidenum">
              <a:rPr lang="en-GB" smtClean="0"/>
              <a:t>30</a:t>
            </a:fld>
            <a:endParaRPr lang="en-GB"/>
          </a:p>
        </p:txBody>
      </p:sp>
    </p:spTree>
    <p:extLst>
      <p:ext uri="{BB962C8B-B14F-4D97-AF65-F5344CB8AC3E}">
        <p14:creationId xmlns:p14="http://schemas.microsoft.com/office/powerpoint/2010/main" val="27728622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4C54D6DB-C20A-455A-AB46-888705DB1427}" type="slidenum">
              <a:rPr lang="en-GB" smtClean="0"/>
              <a:t>3</a:t>
            </a:fld>
            <a:endParaRPr lang="en-GB"/>
          </a:p>
        </p:txBody>
      </p:sp>
    </p:spTree>
    <p:extLst>
      <p:ext uri="{BB962C8B-B14F-4D97-AF65-F5344CB8AC3E}">
        <p14:creationId xmlns:p14="http://schemas.microsoft.com/office/powerpoint/2010/main" val="15339287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4C54D6DB-C20A-455A-AB46-888705DB1427}" type="slidenum">
              <a:rPr lang="en-GB" smtClean="0"/>
              <a:t>32</a:t>
            </a:fld>
            <a:endParaRPr lang="en-GB"/>
          </a:p>
        </p:txBody>
      </p:sp>
    </p:spTree>
    <p:extLst>
      <p:ext uri="{BB962C8B-B14F-4D97-AF65-F5344CB8AC3E}">
        <p14:creationId xmlns:p14="http://schemas.microsoft.com/office/powerpoint/2010/main" val="3998869929"/>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4C54D6DB-C20A-455A-AB46-888705DB1427}" type="slidenum">
              <a:rPr lang="en-GB" smtClean="0"/>
              <a:t>33</a:t>
            </a:fld>
            <a:endParaRPr lang="en-GB"/>
          </a:p>
        </p:txBody>
      </p:sp>
    </p:spTree>
    <p:extLst>
      <p:ext uri="{BB962C8B-B14F-4D97-AF65-F5344CB8AC3E}">
        <p14:creationId xmlns:p14="http://schemas.microsoft.com/office/powerpoint/2010/main" val="1578551412"/>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4C54D6DB-C20A-455A-AB46-888705DB1427}" type="slidenum">
              <a:rPr lang="en-GB" smtClean="0"/>
              <a:t>34</a:t>
            </a:fld>
            <a:endParaRPr lang="en-GB"/>
          </a:p>
        </p:txBody>
      </p:sp>
    </p:spTree>
    <p:extLst>
      <p:ext uri="{BB962C8B-B14F-4D97-AF65-F5344CB8AC3E}">
        <p14:creationId xmlns:p14="http://schemas.microsoft.com/office/powerpoint/2010/main" val="3552141058"/>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4C54D6DB-C20A-455A-AB46-888705DB1427}" type="slidenum">
              <a:rPr lang="en-GB" smtClean="0"/>
              <a:t>35</a:t>
            </a:fld>
            <a:endParaRPr lang="en-GB"/>
          </a:p>
        </p:txBody>
      </p:sp>
    </p:spTree>
    <p:extLst>
      <p:ext uri="{BB962C8B-B14F-4D97-AF65-F5344CB8AC3E}">
        <p14:creationId xmlns:p14="http://schemas.microsoft.com/office/powerpoint/2010/main" val="2748273435"/>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4C54D6DB-C20A-455A-AB46-888705DB1427}" type="slidenum">
              <a:rPr lang="en-GB" smtClean="0"/>
              <a:t>36</a:t>
            </a:fld>
            <a:endParaRPr lang="en-GB"/>
          </a:p>
        </p:txBody>
      </p:sp>
    </p:spTree>
    <p:extLst>
      <p:ext uri="{BB962C8B-B14F-4D97-AF65-F5344CB8AC3E}">
        <p14:creationId xmlns:p14="http://schemas.microsoft.com/office/powerpoint/2010/main" val="3608453636"/>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4C54D6DB-C20A-455A-AB46-888705DB1427}" type="slidenum">
              <a:rPr lang="en-GB" smtClean="0"/>
              <a:t>37</a:t>
            </a:fld>
            <a:endParaRPr lang="en-GB"/>
          </a:p>
        </p:txBody>
      </p:sp>
    </p:spTree>
    <p:extLst>
      <p:ext uri="{BB962C8B-B14F-4D97-AF65-F5344CB8AC3E}">
        <p14:creationId xmlns:p14="http://schemas.microsoft.com/office/powerpoint/2010/main" val="839804796"/>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4C54D6DB-C20A-455A-AB46-888705DB1427}" type="slidenum">
              <a:rPr lang="en-GB" smtClean="0"/>
              <a:t>38</a:t>
            </a:fld>
            <a:endParaRPr lang="en-GB"/>
          </a:p>
        </p:txBody>
      </p:sp>
    </p:spTree>
    <p:extLst>
      <p:ext uri="{BB962C8B-B14F-4D97-AF65-F5344CB8AC3E}">
        <p14:creationId xmlns:p14="http://schemas.microsoft.com/office/powerpoint/2010/main" val="2575825948"/>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4C54D6DB-C20A-455A-AB46-888705DB1427}" type="slidenum">
              <a:rPr lang="en-GB" smtClean="0"/>
              <a:t>39</a:t>
            </a:fld>
            <a:endParaRPr lang="en-GB"/>
          </a:p>
        </p:txBody>
      </p:sp>
    </p:spTree>
    <p:extLst>
      <p:ext uri="{BB962C8B-B14F-4D97-AF65-F5344CB8AC3E}">
        <p14:creationId xmlns:p14="http://schemas.microsoft.com/office/powerpoint/2010/main" val="2766634692"/>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4C54D6DB-C20A-455A-AB46-888705DB1427}" type="slidenum">
              <a:rPr lang="en-GB" smtClean="0"/>
              <a:t>40</a:t>
            </a:fld>
            <a:endParaRPr lang="en-GB"/>
          </a:p>
        </p:txBody>
      </p:sp>
    </p:spTree>
    <p:extLst>
      <p:ext uri="{BB962C8B-B14F-4D97-AF65-F5344CB8AC3E}">
        <p14:creationId xmlns:p14="http://schemas.microsoft.com/office/powerpoint/2010/main" val="2496831509"/>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4C54D6DB-C20A-455A-AB46-888705DB1427}" type="slidenum">
              <a:rPr lang="en-GB" smtClean="0"/>
              <a:t>41</a:t>
            </a:fld>
            <a:endParaRPr lang="en-GB"/>
          </a:p>
        </p:txBody>
      </p:sp>
    </p:spTree>
    <p:extLst>
      <p:ext uri="{BB962C8B-B14F-4D97-AF65-F5344CB8AC3E}">
        <p14:creationId xmlns:p14="http://schemas.microsoft.com/office/powerpoint/2010/main" val="108777075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4C54D6DB-C20A-455A-AB46-888705DB1427}" type="slidenum">
              <a:rPr lang="en-GB" smtClean="0"/>
              <a:t>4</a:t>
            </a:fld>
            <a:endParaRPr lang="en-GB"/>
          </a:p>
        </p:txBody>
      </p:sp>
    </p:spTree>
    <p:extLst>
      <p:ext uri="{BB962C8B-B14F-4D97-AF65-F5344CB8AC3E}">
        <p14:creationId xmlns:p14="http://schemas.microsoft.com/office/powerpoint/2010/main" val="9903244"/>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4C54D6DB-C20A-455A-AB46-888705DB1427}" type="slidenum">
              <a:rPr lang="en-GB" smtClean="0"/>
              <a:t>42</a:t>
            </a:fld>
            <a:endParaRPr lang="en-GB"/>
          </a:p>
        </p:txBody>
      </p:sp>
    </p:spTree>
    <p:extLst>
      <p:ext uri="{BB962C8B-B14F-4D97-AF65-F5344CB8AC3E}">
        <p14:creationId xmlns:p14="http://schemas.microsoft.com/office/powerpoint/2010/main" val="2752898633"/>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4C54D6DB-C20A-455A-AB46-888705DB1427}" type="slidenum">
              <a:rPr lang="en-GB" smtClean="0"/>
              <a:t>43</a:t>
            </a:fld>
            <a:endParaRPr lang="en-GB"/>
          </a:p>
        </p:txBody>
      </p:sp>
    </p:spTree>
    <p:extLst>
      <p:ext uri="{BB962C8B-B14F-4D97-AF65-F5344CB8AC3E}">
        <p14:creationId xmlns:p14="http://schemas.microsoft.com/office/powerpoint/2010/main" val="1240929632"/>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4C54D6DB-C20A-455A-AB46-888705DB1427}" type="slidenum">
              <a:rPr lang="en-GB" smtClean="0"/>
              <a:t>44</a:t>
            </a:fld>
            <a:endParaRPr lang="en-GB"/>
          </a:p>
        </p:txBody>
      </p:sp>
    </p:spTree>
    <p:extLst>
      <p:ext uri="{BB962C8B-B14F-4D97-AF65-F5344CB8AC3E}">
        <p14:creationId xmlns:p14="http://schemas.microsoft.com/office/powerpoint/2010/main" val="904134132"/>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4C54D6DB-C20A-455A-AB46-888705DB1427}" type="slidenum">
              <a:rPr lang="en-GB" smtClean="0"/>
              <a:t>45</a:t>
            </a:fld>
            <a:endParaRPr lang="en-GB"/>
          </a:p>
        </p:txBody>
      </p:sp>
    </p:spTree>
    <p:extLst>
      <p:ext uri="{BB962C8B-B14F-4D97-AF65-F5344CB8AC3E}">
        <p14:creationId xmlns:p14="http://schemas.microsoft.com/office/powerpoint/2010/main" val="2237623961"/>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a:t>	</a:t>
            </a:r>
          </a:p>
          <a:p>
            <a:endParaRPr lang="en-GB"/>
          </a:p>
        </p:txBody>
      </p:sp>
      <p:sp>
        <p:nvSpPr>
          <p:cNvPr id="4" name="Slide Number Placeholder 3"/>
          <p:cNvSpPr>
            <a:spLocks noGrp="1"/>
          </p:cNvSpPr>
          <p:nvPr>
            <p:ph type="sldNum" sz="quarter" idx="10"/>
          </p:nvPr>
        </p:nvSpPr>
        <p:spPr/>
        <p:txBody>
          <a:bodyPr/>
          <a:lstStyle/>
          <a:p>
            <a:fld id="{4C54D6DB-C20A-455A-AB46-888705DB1427}" type="slidenum">
              <a:rPr lang="en-GB" smtClean="0"/>
              <a:t>46</a:t>
            </a:fld>
            <a:endParaRPr lang="en-GB"/>
          </a:p>
        </p:txBody>
      </p:sp>
    </p:spTree>
    <p:extLst>
      <p:ext uri="{BB962C8B-B14F-4D97-AF65-F5344CB8AC3E}">
        <p14:creationId xmlns:p14="http://schemas.microsoft.com/office/powerpoint/2010/main" val="4162427629"/>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a:t>	</a:t>
            </a:r>
          </a:p>
          <a:p>
            <a:endParaRPr lang="en-GB"/>
          </a:p>
        </p:txBody>
      </p:sp>
      <p:sp>
        <p:nvSpPr>
          <p:cNvPr id="4" name="Slide Number Placeholder 3"/>
          <p:cNvSpPr>
            <a:spLocks noGrp="1"/>
          </p:cNvSpPr>
          <p:nvPr>
            <p:ph type="sldNum" sz="quarter" idx="10"/>
          </p:nvPr>
        </p:nvSpPr>
        <p:spPr/>
        <p:txBody>
          <a:bodyPr/>
          <a:lstStyle/>
          <a:p>
            <a:fld id="{4C54D6DB-C20A-455A-AB46-888705DB1427}" type="slidenum">
              <a:rPr lang="en-GB" smtClean="0"/>
              <a:t>47</a:t>
            </a:fld>
            <a:endParaRPr lang="en-GB"/>
          </a:p>
        </p:txBody>
      </p:sp>
    </p:spTree>
    <p:extLst>
      <p:ext uri="{BB962C8B-B14F-4D97-AF65-F5344CB8AC3E}">
        <p14:creationId xmlns:p14="http://schemas.microsoft.com/office/powerpoint/2010/main" val="1923226021"/>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4C54D6DB-C20A-455A-AB46-888705DB1427}" type="slidenum">
              <a:rPr lang="en-GB" smtClean="0"/>
              <a:t>48</a:t>
            </a:fld>
            <a:endParaRPr lang="en-GB"/>
          </a:p>
        </p:txBody>
      </p:sp>
    </p:spTree>
    <p:extLst>
      <p:ext uri="{BB962C8B-B14F-4D97-AF65-F5344CB8AC3E}">
        <p14:creationId xmlns:p14="http://schemas.microsoft.com/office/powerpoint/2010/main" val="29667397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4C54D6DB-C20A-455A-AB46-888705DB1427}" type="slidenum">
              <a:rPr lang="en-GB" smtClean="0"/>
              <a:t>5</a:t>
            </a:fld>
            <a:endParaRPr lang="en-GB"/>
          </a:p>
        </p:txBody>
      </p:sp>
    </p:spTree>
    <p:extLst>
      <p:ext uri="{BB962C8B-B14F-4D97-AF65-F5344CB8AC3E}">
        <p14:creationId xmlns:p14="http://schemas.microsoft.com/office/powerpoint/2010/main" val="60335856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4C54D6DB-C20A-455A-AB46-888705DB1427}" type="slidenum">
              <a:rPr lang="en-GB" smtClean="0"/>
              <a:t>6</a:t>
            </a:fld>
            <a:endParaRPr lang="en-GB"/>
          </a:p>
        </p:txBody>
      </p:sp>
    </p:spTree>
    <p:extLst>
      <p:ext uri="{BB962C8B-B14F-4D97-AF65-F5344CB8AC3E}">
        <p14:creationId xmlns:p14="http://schemas.microsoft.com/office/powerpoint/2010/main" val="308080644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4C54D6DB-C20A-455A-AB46-888705DB1427}" type="slidenum">
              <a:rPr lang="en-GB" smtClean="0"/>
              <a:t>7</a:t>
            </a:fld>
            <a:endParaRPr lang="en-GB"/>
          </a:p>
        </p:txBody>
      </p:sp>
    </p:spTree>
    <p:extLst>
      <p:ext uri="{BB962C8B-B14F-4D97-AF65-F5344CB8AC3E}">
        <p14:creationId xmlns:p14="http://schemas.microsoft.com/office/powerpoint/2010/main" val="155845058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4C54D6DB-C20A-455A-AB46-888705DB1427}" type="slidenum">
              <a:rPr lang="en-GB" smtClean="0"/>
              <a:t>8</a:t>
            </a:fld>
            <a:endParaRPr lang="en-GB"/>
          </a:p>
        </p:txBody>
      </p:sp>
    </p:spTree>
    <p:extLst>
      <p:ext uri="{BB962C8B-B14F-4D97-AF65-F5344CB8AC3E}">
        <p14:creationId xmlns:p14="http://schemas.microsoft.com/office/powerpoint/2010/main" val="1055063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4C54D6DB-C20A-455A-AB46-888705DB1427}" type="slidenum">
              <a:rPr lang="en-GB" smtClean="0"/>
              <a:t>9</a:t>
            </a:fld>
            <a:endParaRPr lang="en-GB"/>
          </a:p>
        </p:txBody>
      </p:sp>
    </p:spTree>
    <p:extLst>
      <p:ext uri="{BB962C8B-B14F-4D97-AF65-F5344CB8AC3E}">
        <p14:creationId xmlns:p14="http://schemas.microsoft.com/office/powerpoint/2010/main" val="372492918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AD6596FA-A49B-43BB-A408-03E190539441}" type="datetimeFigureOut">
              <a:rPr lang="en-GB" smtClean="0"/>
              <a:t>18/05/2018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C6EA963-3AAA-46F4-BF97-652B65CF5669}" type="slidenum">
              <a:rPr lang="en-GB" smtClean="0"/>
              <a:t>‹#›</a:t>
            </a:fld>
            <a:endParaRPr lang="en-GB"/>
          </a:p>
        </p:txBody>
      </p:sp>
    </p:spTree>
    <p:extLst>
      <p:ext uri="{BB962C8B-B14F-4D97-AF65-F5344CB8AC3E}">
        <p14:creationId xmlns:p14="http://schemas.microsoft.com/office/powerpoint/2010/main" val="4140951944"/>
      </p:ext>
    </p:extLst>
  </p:cSld>
  <p:clrMapOvr>
    <a:masterClrMapping/>
  </p:clrMapOvr>
  <mc:AlternateContent xmlns:mc="http://schemas.openxmlformats.org/markup-compatibility/2006" xmlns:p14="http://schemas.microsoft.com/office/powerpoint/2010/main">
    <mc:Choice Requires="p14">
      <p:transition p14:dur="0" advClick="0" advTm="6000"/>
    </mc:Choice>
    <mc:Fallback xmlns="">
      <p:transition advClick="0" advTm="6000"/>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AD6596FA-A49B-43BB-A408-03E190539441}" type="datetimeFigureOut">
              <a:rPr lang="en-GB" smtClean="0"/>
              <a:t>18/05/2018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C6EA963-3AAA-46F4-BF97-652B65CF5669}" type="slidenum">
              <a:rPr lang="en-GB" smtClean="0"/>
              <a:t>‹#›</a:t>
            </a:fld>
            <a:endParaRPr lang="en-GB"/>
          </a:p>
        </p:txBody>
      </p:sp>
    </p:spTree>
    <p:extLst>
      <p:ext uri="{BB962C8B-B14F-4D97-AF65-F5344CB8AC3E}">
        <p14:creationId xmlns:p14="http://schemas.microsoft.com/office/powerpoint/2010/main" val="1639685525"/>
      </p:ext>
    </p:extLst>
  </p:cSld>
  <p:clrMapOvr>
    <a:masterClrMapping/>
  </p:clrMapOvr>
  <mc:AlternateContent xmlns:mc="http://schemas.openxmlformats.org/markup-compatibility/2006" xmlns:p14="http://schemas.microsoft.com/office/powerpoint/2010/main">
    <mc:Choice Requires="p14">
      <p:transition p14:dur="0" advClick="0" advTm="6000"/>
    </mc:Choice>
    <mc:Fallback xmlns="">
      <p:transition advClick="0" advTm="6000"/>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AD6596FA-A49B-43BB-A408-03E190539441}" type="datetimeFigureOut">
              <a:rPr lang="en-GB" smtClean="0"/>
              <a:t>18/05/2018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C6EA963-3AAA-46F4-BF97-652B65CF5669}" type="slidenum">
              <a:rPr lang="en-GB" smtClean="0"/>
              <a:t>‹#›</a:t>
            </a:fld>
            <a:endParaRPr lang="en-GB"/>
          </a:p>
        </p:txBody>
      </p:sp>
    </p:spTree>
    <p:extLst>
      <p:ext uri="{BB962C8B-B14F-4D97-AF65-F5344CB8AC3E}">
        <p14:creationId xmlns:p14="http://schemas.microsoft.com/office/powerpoint/2010/main" val="268563708"/>
      </p:ext>
    </p:extLst>
  </p:cSld>
  <p:clrMapOvr>
    <a:masterClrMapping/>
  </p:clrMapOvr>
  <mc:AlternateContent xmlns:mc="http://schemas.openxmlformats.org/markup-compatibility/2006" xmlns:p14="http://schemas.microsoft.com/office/powerpoint/2010/main">
    <mc:Choice Requires="p14">
      <p:transition p14:dur="0" advClick="0" advTm="6000"/>
    </mc:Choice>
    <mc:Fallback xmlns="">
      <p:transition advClick="0" advTm="6000"/>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AD6596FA-A49B-43BB-A408-03E190539441}" type="datetimeFigureOut">
              <a:rPr lang="en-GB" smtClean="0"/>
              <a:t>18/05/2018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C6EA963-3AAA-46F4-BF97-652B65CF5669}" type="slidenum">
              <a:rPr lang="en-GB" smtClean="0"/>
              <a:t>‹#›</a:t>
            </a:fld>
            <a:endParaRPr lang="en-GB"/>
          </a:p>
        </p:txBody>
      </p:sp>
    </p:spTree>
    <p:extLst>
      <p:ext uri="{BB962C8B-B14F-4D97-AF65-F5344CB8AC3E}">
        <p14:creationId xmlns:p14="http://schemas.microsoft.com/office/powerpoint/2010/main" val="2470371785"/>
      </p:ext>
    </p:extLst>
  </p:cSld>
  <p:clrMapOvr>
    <a:masterClrMapping/>
  </p:clrMapOvr>
  <mc:AlternateContent xmlns:mc="http://schemas.openxmlformats.org/markup-compatibility/2006" xmlns:p14="http://schemas.microsoft.com/office/powerpoint/2010/main">
    <mc:Choice Requires="p14">
      <p:transition p14:dur="0" advClick="0" advTm="6000"/>
    </mc:Choice>
    <mc:Fallback xmlns="">
      <p:transition advClick="0" advTm="6000"/>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D6596FA-A49B-43BB-A408-03E190539441}" type="datetimeFigureOut">
              <a:rPr lang="en-GB" smtClean="0"/>
              <a:t>18/05/2018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C6EA963-3AAA-46F4-BF97-652B65CF5669}" type="slidenum">
              <a:rPr lang="en-GB" smtClean="0"/>
              <a:t>‹#›</a:t>
            </a:fld>
            <a:endParaRPr lang="en-GB"/>
          </a:p>
        </p:txBody>
      </p:sp>
    </p:spTree>
    <p:extLst>
      <p:ext uri="{BB962C8B-B14F-4D97-AF65-F5344CB8AC3E}">
        <p14:creationId xmlns:p14="http://schemas.microsoft.com/office/powerpoint/2010/main" val="3691754254"/>
      </p:ext>
    </p:extLst>
  </p:cSld>
  <p:clrMapOvr>
    <a:masterClrMapping/>
  </p:clrMapOvr>
  <mc:AlternateContent xmlns:mc="http://schemas.openxmlformats.org/markup-compatibility/2006" xmlns:p14="http://schemas.microsoft.com/office/powerpoint/2010/main">
    <mc:Choice Requires="p14">
      <p:transition p14:dur="0" advClick="0" advTm="6000"/>
    </mc:Choice>
    <mc:Fallback xmlns="">
      <p:transition advClick="0" advTm="6000"/>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AD6596FA-A49B-43BB-A408-03E190539441}" type="datetimeFigureOut">
              <a:rPr lang="en-GB" smtClean="0"/>
              <a:t>18/05/2018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EC6EA963-3AAA-46F4-BF97-652B65CF5669}" type="slidenum">
              <a:rPr lang="en-GB" smtClean="0"/>
              <a:t>‹#›</a:t>
            </a:fld>
            <a:endParaRPr lang="en-GB"/>
          </a:p>
        </p:txBody>
      </p:sp>
    </p:spTree>
    <p:extLst>
      <p:ext uri="{BB962C8B-B14F-4D97-AF65-F5344CB8AC3E}">
        <p14:creationId xmlns:p14="http://schemas.microsoft.com/office/powerpoint/2010/main" val="722948206"/>
      </p:ext>
    </p:extLst>
  </p:cSld>
  <p:clrMapOvr>
    <a:masterClrMapping/>
  </p:clrMapOvr>
  <mc:AlternateContent xmlns:mc="http://schemas.openxmlformats.org/markup-compatibility/2006" xmlns:p14="http://schemas.microsoft.com/office/powerpoint/2010/main">
    <mc:Choice Requires="p14">
      <p:transition p14:dur="0" advClick="0" advTm="6000"/>
    </mc:Choice>
    <mc:Fallback xmlns="">
      <p:transition advClick="0" advTm="6000"/>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AD6596FA-A49B-43BB-A408-03E190539441}" type="datetimeFigureOut">
              <a:rPr lang="en-GB" smtClean="0"/>
              <a:t>18/05/2018</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EC6EA963-3AAA-46F4-BF97-652B65CF5669}" type="slidenum">
              <a:rPr lang="en-GB" smtClean="0"/>
              <a:t>‹#›</a:t>
            </a:fld>
            <a:endParaRPr lang="en-GB"/>
          </a:p>
        </p:txBody>
      </p:sp>
    </p:spTree>
    <p:extLst>
      <p:ext uri="{BB962C8B-B14F-4D97-AF65-F5344CB8AC3E}">
        <p14:creationId xmlns:p14="http://schemas.microsoft.com/office/powerpoint/2010/main" val="1439514990"/>
      </p:ext>
    </p:extLst>
  </p:cSld>
  <p:clrMapOvr>
    <a:masterClrMapping/>
  </p:clrMapOvr>
  <mc:AlternateContent xmlns:mc="http://schemas.openxmlformats.org/markup-compatibility/2006" xmlns:p14="http://schemas.microsoft.com/office/powerpoint/2010/main">
    <mc:Choice Requires="p14">
      <p:transition p14:dur="0" advClick="0" advTm="6000"/>
    </mc:Choice>
    <mc:Fallback xmlns="">
      <p:transition advClick="0" advTm="6000"/>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AD6596FA-A49B-43BB-A408-03E190539441}" type="datetimeFigureOut">
              <a:rPr lang="en-GB" smtClean="0"/>
              <a:t>18/05/2018</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EC6EA963-3AAA-46F4-BF97-652B65CF5669}" type="slidenum">
              <a:rPr lang="en-GB" smtClean="0"/>
              <a:t>‹#›</a:t>
            </a:fld>
            <a:endParaRPr lang="en-GB"/>
          </a:p>
        </p:txBody>
      </p:sp>
    </p:spTree>
    <p:extLst>
      <p:ext uri="{BB962C8B-B14F-4D97-AF65-F5344CB8AC3E}">
        <p14:creationId xmlns:p14="http://schemas.microsoft.com/office/powerpoint/2010/main" val="2378369204"/>
      </p:ext>
    </p:extLst>
  </p:cSld>
  <p:clrMapOvr>
    <a:masterClrMapping/>
  </p:clrMapOvr>
  <mc:AlternateContent xmlns:mc="http://schemas.openxmlformats.org/markup-compatibility/2006" xmlns:p14="http://schemas.microsoft.com/office/powerpoint/2010/main">
    <mc:Choice Requires="p14">
      <p:transition p14:dur="0" advClick="0" advTm="6000"/>
    </mc:Choice>
    <mc:Fallback xmlns="">
      <p:transition advClick="0" advTm="6000"/>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D6596FA-A49B-43BB-A408-03E190539441}" type="datetimeFigureOut">
              <a:rPr lang="en-GB" smtClean="0"/>
              <a:t>18/05/2018</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EC6EA963-3AAA-46F4-BF97-652B65CF5669}" type="slidenum">
              <a:rPr lang="en-GB" smtClean="0"/>
              <a:t>‹#›</a:t>
            </a:fld>
            <a:endParaRPr lang="en-GB"/>
          </a:p>
        </p:txBody>
      </p:sp>
    </p:spTree>
    <p:extLst>
      <p:ext uri="{BB962C8B-B14F-4D97-AF65-F5344CB8AC3E}">
        <p14:creationId xmlns:p14="http://schemas.microsoft.com/office/powerpoint/2010/main" val="1887585912"/>
      </p:ext>
    </p:extLst>
  </p:cSld>
  <p:clrMapOvr>
    <a:masterClrMapping/>
  </p:clrMapOvr>
  <mc:AlternateContent xmlns:mc="http://schemas.openxmlformats.org/markup-compatibility/2006" xmlns:p14="http://schemas.microsoft.com/office/powerpoint/2010/main">
    <mc:Choice Requires="p14">
      <p:transition p14:dur="0" advClick="0" advTm="6000"/>
    </mc:Choice>
    <mc:Fallback xmlns="">
      <p:transition advClick="0" advTm="6000"/>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D6596FA-A49B-43BB-A408-03E190539441}" type="datetimeFigureOut">
              <a:rPr lang="en-GB" smtClean="0"/>
              <a:t>18/05/2018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EC6EA963-3AAA-46F4-BF97-652B65CF5669}" type="slidenum">
              <a:rPr lang="en-GB" smtClean="0"/>
              <a:t>‹#›</a:t>
            </a:fld>
            <a:endParaRPr lang="en-GB"/>
          </a:p>
        </p:txBody>
      </p:sp>
    </p:spTree>
    <p:extLst>
      <p:ext uri="{BB962C8B-B14F-4D97-AF65-F5344CB8AC3E}">
        <p14:creationId xmlns:p14="http://schemas.microsoft.com/office/powerpoint/2010/main" val="3256993130"/>
      </p:ext>
    </p:extLst>
  </p:cSld>
  <p:clrMapOvr>
    <a:masterClrMapping/>
  </p:clrMapOvr>
  <mc:AlternateContent xmlns:mc="http://schemas.openxmlformats.org/markup-compatibility/2006" xmlns:p14="http://schemas.microsoft.com/office/powerpoint/2010/main">
    <mc:Choice Requires="p14">
      <p:transition p14:dur="0" advClick="0" advTm="6000"/>
    </mc:Choice>
    <mc:Fallback xmlns="">
      <p:transition advClick="0" advTm="6000"/>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D6596FA-A49B-43BB-A408-03E190539441}" type="datetimeFigureOut">
              <a:rPr lang="en-GB" smtClean="0"/>
              <a:t>18/05/2018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EC6EA963-3AAA-46F4-BF97-652B65CF5669}" type="slidenum">
              <a:rPr lang="en-GB" smtClean="0"/>
              <a:t>‹#›</a:t>
            </a:fld>
            <a:endParaRPr lang="en-GB"/>
          </a:p>
        </p:txBody>
      </p:sp>
    </p:spTree>
    <p:extLst>
      <p:ext uri="{BB962C8B-B14F-4D97-AF65-F5344CB8AC3E}">
        <p14:creationId xmlns:p14="http://schemas.microsoft.com/office/powerpoint/2010/main" val="3558287296"/>
      </p:ext>
    </p:extLst>
  </p:cSld>
  <p:clrMapOvr>
    <a:masterClrMapping/>
  </p:clrMapOvr>
  <mc:AlternateContent xmlns:mc="http://schemas.openxmlformats.org/markup-compatibility/2006" xmlns:p14="http://schemas.microsoft.com/office/powerpoint/2010/main">
    <mc:Choice Requires="p14">
      <p:transition p14:dur="0" advClick="0" advTm="6000"/>
    </mc:Choice>
    <mc:Fallback xmlns="">
      <p:transition advClick="0" advTm="6000"/>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D6596FA-A49B-43BB-A408-03E190539441}" type="datetimeFigureOut">
              <a:rPr lang="en-GB" smtClean="0"/>
              <a:t>18/05/2018</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C6EA963-3AAA-46F4-BF97-652B65CF5669}" type="slidenum">
              <a:rPr lang="en-GB" smtClean="0"/>
              <a:t>‹#›</a:t>
            </a:fld>
            <a:endParaRPr lang="en-GB"/>
          </a:p>
        </p:txBody>
      </p:sp>
    </p:spTree>
    <p:extLst>
      <p:ext uri="{BB962C8B-B14F-4D97-AF65-F5344CB8AC3E}">
        <p14:creationId xmlns:p14="http://schemas.microsoft.com/office/powerpoint/2010/main" val="155905396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xmlns:p14="http://schemas.microsoft.com/office/powerpoint/2010/main">
    <mc:Choice Requires="p14">
      <p:transition p14:dur="0" advClick="0" advTm="6000"/>
    </mc:Choice>
    <mc:Fallback xmlns="">
      <p:transition advClick="0" advTm="6000"/>
    </mc:Fallback>
  </mc:AlternateConten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3" Type="http://schemas.openxmlformats.org/officeDocument/2006/relationships/hyperlink" Target="mailto:DataProtection@parkinsons.org.uk" TargetMode="External"/><Relationship Id="rId2" Type="http://schemas.openxmlformats.org/officeDocument/2006/relationships/hyperlink" Target="http://www.parkinsonsuk.org/privacy" TargetMode="External"/><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3" Type="http://schemas.openxmlformats.org/officeDocument/2006/relationships/hyperlink" Target="mailto:dataprotection@Parkinsons.org.uk" TargetMode="External"/><Relationship Id="rId2" Type="http://schemas.openxmlformats.org/officeDocument/2006/relationships/notesSlide" Target="../notesSlides/notesSlide36.xml"/><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3" Type="http://schemas.openxmlformats.org/officeDocument/2006/relationships/hyperlink" Target="mailto:DataProtection@Parkinsons.org.uk" TargetMode="External"/><Relationship Id="rId2" Type="http://schemas.openxmlformats.org/officeDocument/2006/relationships/notesSlide" Target="../notesSlides/notesSlide37.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3" Type="http://schemas.openxmlformats.org/officeDocument/2006/relationships/hyperlink" Target="mailto:dataprotection@parkinsons.org.uk" TargetMode="External"/><Relationship Id="rId2" Type="http://schemas.openxmlformats.org/officeDocument/2006/relationships/notesSlide" Target="../notesSlides/notesSlide38.xml"/><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872" y="268"/>
            <a:ext cx="9144000" cy="6857464"/>
          </a:xfrm>
          <a:prstGeom prst="rect">
            <a:avLst/>
          </a:prstGeom>
        </p:spPr>
      </p:pic>
      <p:sp>
        <p:nvSpPr>
          <p:cNvPr id="4" name="TextBox 3"/>
          <p:cNvSpPr txBox="1"/>
          <p:nvPr/>
        </p:nvSpPr>
        <p:spPr>
          <a:xfrm>
            <a:off x="251520" y="1052736"/>
            <a:ext cx="8352928" cy="1036181"/>
          </a:xfrm>
          <a:prstGeom prst="rect">
            <a:avLst/>
          </a:prstGeom>
          <a:noFill/>
        </p:spPr>
        <p:txBody>
          <a:bodyPr wrap="square" rtlCol="0" anchor="t">
            <a:spAutoFit/>
          </a:bodyPr>
          <a:lstStyle/>
          <a:p>
            <a:pPr>
              <a:lnSpc>
                <a:spcPts val="4000"/>
              </a:lnSpc>
            </a:pPr>
            <a:r>
              <a:rPr lang="en-GB" sz="4400" b="1" dirty="0">
                <a:solidFill>
                  <a:schemeClr val="bg1"/>
                </a:solidFill>
                <a:latin typeface="Arial" panose="020B0604020202020204" pitchFamily="34" charset="0"/>
                <a:cs typeface="Arial" panose="020B0604020202020204" pitchFamily="34" charset="0"/>
              </a:rPr>
              <a:t>Our information matters</a:t>
            </a:r>
            <a:endParaRPr lang="en-GB" sz="6000" b="1" dirty="0">
              <a:solidFill>
                <a:schemeClr val="bg1"/>
              </a:solidFill>
              <a:latin typeface="Arial" panose="020B0604020202020204" pitchFamily="34" charset="0"/>
              <a:cs typeface="Arial" panose="020B0604020202020204" pitchFamily="34" charset="0"/>
            </a:endParaRPr>
          </a:p>
          <a:p>
            <a:r>
              <a:rPr lang="en-GB" sz="2800" dirty="0">
                <a:solidFill>
                  <a:schemeClr val="bg1"/>
                </a:solidFill>
                <a:latin typeface="Arial"/>
                <a:cs typeface="Arial"/>
              </a:rPr>
              <a:t>How to ensure we are working safely with data</a:t>
            </a:r>
          </a:p>
        </p:txBody>
      </p:sp>
    </p:spTree>
    <p:extLst>
      <p:ext uri="{BB962C8B-B14F-4D97-AF65-F5344CB8AC3E}">
        <p14:creationId xmlns:p14="http://schemas.microsoft.com/office/powerpoint/2010/main" val="927255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540568" y="476672"/>
            <a:ext cx="10297144" cy="720080"/>
          </a:xfrm>
          <a:prstGeom prst="rect">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2800" dirty="0"/>
              <a:t>	</a:t>
            </a:r>
            <a:r>
              <a:rPr lang="en-GB" sz="2800" b="1" dirty="0">
                <a:latin typeface="Arial"/>
                <a:cs typeface="Arial"/>
              </a:rPr>
              <a:t>Assessment</a:t>
            </a:r>
          </a:p>
        </p:txBody>
      </p:sp>
      <p:sp>
        <p:nvSpPr>
          <p:cNvPr id="2" name="TextBox 1">
            <a:extLst>
              <a:ext uri="{FF2B5EF4-FFF2-40B4-BE49-F238E27FC236}">
                <a16:creationId xmlns:a16="http://schemas.microsoft.com/office/drawing/2014/main" id="{9D0A4942-CEA9-4DB7-8039-DE93E36F0ACD}"/>
              </a:ext>
            </a:extLst>
          </p:cNvPr>
          <p:cNvSpPr txBox="1"/>
          <p:nvPr/>
        </p:nvSpPr>
        <p:spPr>
          <a:xfrm>
            <a:off x="467545" y="1556792"/>
            <a:ext cx="8280920" cy="923330"/>
          </a:xfrm>
          <a:prstGeom prst="rect">
            <a:avLst/>
          </a:prstGeom>
          <a:noFill/>
        </p:spPr>
        <p:txBody>
          <a:bodyPr wrap="square" rtlCol="0" anchor="t">
            <a:spAutoFit/>
          </a:bodyPr>
          <a:lstStyle/>
          <a:p>
            <a:pPr marL="342900" indent="-342900">
              <a:buAutoNum type="arabicPeriod"/>
            </a:pPr>
            <a:r>
              <a:rPr lang="en-GB" dirty="0">
                <a:latin typeface="Arial" panose="020B0604020202020204" pitchFamily="34" charset="0"/>
                <a:cs typeface="Arial" panose="020B0604020202020204" pitchFamily="34" charset="0"/>
              </a:rPr>
              <a:t>Data protection is changing because the world is a different place, with</a:t>
            </a:r>
          </a:p>
          <a:p>
            <a:r>
              <a:rPr lang="en-GB" dirty="0">
                <a:latin typeface="Arial" panose="020B0604020202020204" pitchFamily="34" charset="0"/>
                <a:cs typeface="Arial" panose="020B0604020202020204" pitchFamily="34" charset="0"/>
              </a:rPr>
              <a:t>much more technology, since the Data Protection Act was introduced in 1998.     				</a:t>
            </a:r>
            <a:endParaRPr lang="en-GB" b="1" dirty="0">
              <a:latin typeface="Arial" panose="020B0604020202020204" pitchFamily="34" charset="0"/>
              <a:cs typeface="Arial" panose="020B0604020202020204" pitchFamily="34" charset="0"/>
            </a:endParaRPr>
          </a:p>
        </p:txBody>
      </p:sp>
      <p:sp>
        <p:nvSpPr>
          <p:cNvPr id="5" name="TextBox 4">
            <a:extLst>
              <a:ext uri="{FF2B5EF4-FFF2-40B4-BE49-F238E27FC236}">
                <a16:creationId xmlns:a16="http://schemas.microsoft.com/office/drawing/2014/main" id="{0346850B-FFFE-48A2-AE3C-BE1662EF7EAB}"/>
              </a:ext>
            </a:extLst>
          </p:cNvPr>
          <p:cNvSpPr txBox="1"/>
          <p:nvPr/>
        </p:nvSpPr>
        <p:spPr>
          <a:xfrm>
            <a:off x="461311" y="2465343"/>
            <a:ext cx="8280920" cy="2308324"/>
          </a:xfrm>
          <a:prstGeom prst="rect">
            <a:avLst/>
          </a:prstGeom>
          <a:noFill/>
        </p:spPr>
        <p:txBody>
          <a:bodyPr wrap="square" rtlCol="0" anchor="t">
            <a:spAutoFit/>
          </a:bodyPr>
          <a:lstStyle/>
          <a:p>
            <a:r>
              <a:rPr lang="en-GB" dirty="0">
                <a:latin typeface="Arial" panose="020B0604020202020204" pitchFamily="34" charset="0"/>
                <a:cs typeface="Arial" panose="020B0604020202020204" pitchFamily="34" charset="0"/>
              </a:rPr>
              <a:t>2. General Data Protection Regulation is legally adopted within EU member states from:</a:t>
            </a:r>
          </a:p>
          <a:p>
            <a:r>
              <a:rPr lang="en-GB" dirty="0">
                <a:latin typeface="Arial" panose="020B0604020202020204" pitchFamily="34" charset="0"/>
                <a:cs typeface="Arial" panose="020B0604020202020204" pitchFamily="34" charset="0"/>
              </a:rPr>
              <a:t>				</a:t>
            </a:r>
            <a:endParaRPr lang="en-GB" b="1" dirty="0">
              <a:latin typeface="Arial" panose="020B0604020202020204" pitchFamily="34" charset="0"/>
              <a:cs typeface="Arial" panose="020B0604020202020204" pitchFamily="34" charset="0"/>
            </a:endParaRPr>
          </a:p>
          <a:p>
            <a:r>
              <a:rPr lang="en-GB" b="1" dirty="0">
                <a:latin typeface="Arial" panose="020B0604020202020204" pitchFamily="34" charset="0"/>
                <a:cs typeface="Arial" panose="020B0604020202020204" pitchFamily="34" charset="0"/>
              </a:rPr>
              <a:t>								</a:t>
            </a:r>
          </a:p>
          <a:p>
            <a:r>
              <a:rPr lang="en-GB" b="1" dirty="0">
                <a:solidFill>
                  <a:srgbClr val="00B050"/>
                </a:solidFill>
                <a:latin typeface="Arial" panose="020B0604020202020204" pitchFamily="34" charset="0"/>
                <a:cs typeface="Arial" panose="020B0604020202020204" pitchFamily="34" charset="0"/>
              </a:rPr>
              <a:t>				c. 25 May 2018	</a:t>
            </a:r>
            <a:r>
              <a:rPr lang="en-GB" b="1" dirty="0">
                <a:latin typeface="Arial" panose="020B0604020202020204" pitchFamily="34" charset="0"/>
                <a:cs typeface="Arial" panose="020B0604020202020204" pitchFamily="34" charset="0"/>
              </a:rPr>
              <a:t>						</a:t>
            </a:r>
          </a:p>
          <a:p>
            <a:endParaRPr lang="en-GB" dirty="0">
              <a:latin typeface="Arial" panose="020B0604020202020204" pitchFamily="34" charset="0"/>
              <a:cs typeface="Arial" panose="020B0604020202020204" pitchFamily="34" charset="0"/>
            </a:endParaRPr>
          </a:p>
          <a:p>
            <a:r>
              <a:rPr lang="en-GB" dirty="0">
                <a:latin typeface="Arial" panose="020B0604020202020204" pitchFamily="34" charset="0"/>
                <a:cs typeface="Arial" panose="020B0604020202020204" pitchFamily="34" charset="0"/>
              </a:rPr>
              <a:t>				</a:t>
            </a:r>
            <a:endParaRPr lang="en-GB" b="1" dirty="0">
              <a:latin typeface="Arial" panose="020B0604020202020204" pitchFamily="34" charset="0"/>
              <a:cs typeface="Arial" panose="020B0604020202020204" pitchFamily="34" charset="0"/>
            </a:endParaRPr>
          </a:p>
        </p:txBody>
      </p:sp>
      <p:sp>
        <p:nvSpPr>
          <p:cNvPr id="7" name="TextBox 6">
            <a:extLst>
              <a:ext uri="{FF2B5EF4-FFF2-40B4-BE49-F238E27FC236}">
                <a16:creationId xmlns:a16="http://schemas.microsoft.com/office/drawing/2014/main" id="{C41C46EF-F9E3-4A49-81A1-B4FC25859EAA}"/>
              </a:ext>
            </a:extLst>
          </p:cNvPr>
          <p:cNvSpPr txBox="1"/>
          <p:nvPr/>
        </p:nvSpPr>
        <p:spPr>
          <a:xfrm>
            <a:off x="461311" y="4259224"/>
            <a:ext cx="8280920" cy="646331"/>
          </a:xfrm>
          <a:prstGeom prst="rect">
            <a:avLst/>
          </a:prstGeom>
          <a:noFill/>
        </p:spPr>
        <p:txBody>
          <a:bodyPr wrap="square" rtlCol="0">
            <a:spAutoFit/>
          </a:bodyPr>
          <a:lstStyle/>
          <a:p>
            <a:r>
              <a:rPr lang="en-GB" dirty="0">
                <a:latin typeface="Arial" panose="020B0604020202020204" pitchFamily="34" charset="0"/>
                <a:cs typeface="Arial" panose="020B0604020202020204" pitchFamily="34" charset="0"/>
              </a:rPr>
              <a:t>3. Do UK organisations have to comply with the General Data Protection Regulation following Brexit? 	</a:t>
            </a:r>
            <a:r>
              <a:rPr lang="en-GB" b="1" dirty="0">
                <a:latin typeface="Arial" panose="020B0604020202020204" pitchFamily="34" charset="0"/>
                <a:cs typeface="Arial" panose="020B0604020202020204" pitchFamily="34" charset="0"/>
              </a:rPr>
              <a:t>Yes or No </a:t>
            </a:r>
          </a:p>
        </p:txBody>
      </p:sp>
      <p:sp>
        <p:nvSpPr>
          <p:cNvPr id="8" name="TextBox 7">
            <a:extLst>
              <a:ext uri="{FF2B5EF4-FFF2-40B4-BE49-F238E27FC236}">
                <a16:creationId xmlns:a16="http://schemas.microsoft.com/office/drawing/2014/main" id="{15B8494B-9184-4FAE-89C8-53C76F582FDC}"/>
              </a:ext>
            </a:extLst>
          </p:cNvPr>
          <p:cNvSpPr txBox="1"/>
          <p:nvPr/>
        </p:nvSpPr>
        <p:spPr>
          <a:xfrm>
            <a:off x="461311" y="5123282"/>
            <a:ext cx="8280920" cy="1477328"/>
          </a:xfrm>
          <a:prstGeom prst="rect">
            <a:avLst/>
          </a:prstGeom>
          <a:noFill/>
        </p:spPr>
        <p:txBody>
          <a:bodyPr wrap="square" rtlCol="0">
            <a:spAutoFit/>
          </a:bodyPr>
          <a:lstStyle/>
          <a:p>
            <a:r>
              <a:rPr lang="en-GB" dirty="0">
                <a:latin typeface="Arial" panose="020B0604020202020204" pitchFamily="34" charset="0"/>
                <a:cs typeface="Arial" panose="020B0604020202020204" pitchFamily="34" charset="0"/>
              </a:rPr>
              <a:t>4. The purpose of the General Data Protection Regulation is to protect (name all that apply)</a:t>
            </a:r>
          </a:p>
          <a:p>
            <a:r>
              <a:rPr lang="en-GB" dirty="0">
                <a:latin typeface="Arial" panose="020B0604020202020204" pitchFamily="34" charset="0"/>
                <a:cs typeface="Arial" panose="020B0604020202020204" pitchFamily="34" charset="0"/>
              </a:rPr>
              <a:t>				</a:t>
            </a:r>
            <a:r>
              <a:rPr lang="en-GB" b="1" dirty="0">
                <a:latin typeface="Arial" panose="020B0604020202020204" pitchFamily="34" charset="0"/>
                <a:cs typeface="Arial" panose="020B0604020202020204" pitchFamily="34" charset="0"/>
              </a:rPr>
              <a:t>a. a company’s financial information</a:t>
            </a:r>
          </a:p>
          <a:p>
            <a:r>
              <a:rPr lang="en-GB" b="1" dirty="0">
                <a:latin typeface="Arial" panose="020B0604020202020204" pitchFamily="34" charset="0"/>
                <a:cs typeface="Arial" panose="020B0604020202020204" pitchFamily="34" charset="0"/>
              </a:rPr>
              <a:t>				b. the public’s personal information</a:t>
            </a:r>
          </a:p>
          <a:p>
            <a:r>
              <a:rPr lang="en-GB" b="1" dirty="0">
                <a:latin typeface="Arial" panose="020B0604020202020204" pitchFamily="34" charset="0"/>
                <a:cs typeface="Arial" panose="020B0604020202020204" pitchFamily="34" charset="0"/>
              </a:rPr>
              <a:t>				c. computers being hacked</a:t>
            </a:r>
          </a:p>
        </p:txBody>
      </p:sp>
      <p:sp>
        <p:nvSpPr>
          <p:cNvPr id="4" name="TextBox 3">
            <a:extLst>
              <a:ext uri="{FF2B5EF4-FFF2-40B4-BE49-F238E27FC236}">
                <a16:creationId xmlns:a16="http://schemas.microsoft.com/office/drawing/2014/main" id="{12F57214-27A3-49A5-93C1-C3BD570512A7}"/>
              </a:ext>
            </a:extLst>
          </p:cNvPr>
          <p:cNvSpPr txBox="1"/>
          <p:nvPr/>
        </p:nvSpPr>
        <p:spPr>
          <a:xfrm>
            <a:off x="4121894" y="2108796"/>
            <a:ext cx="1175657" cy="369332"/>
          </a:xfrm>
          <a:prstGeom prst="rect">
            <a:avLst/>
          </a:prstGeom>
          <a:noFill/>
        </p:spPr>
        <p:txBody>
          <a:bodyPr wrap="square" rtlCol="0">
            <a:spAutoFit/>
          </a:bodyPr>
          <a:lstStyle/>
          <a:p>
            <a:r>
              <a:rPr lang="en-GB" b="1" dirty="0">
                <a:solidFill>
                  <a:srgbClr val="00B050"/>
                </a:solidFill>
                <a:latin typeface="Arial" panose="020B0604020202020204" pitchFamily="34" charset="0"/>
                <a:cs typeface="Arial" panose="020B0604020202020204" pitchFamily="34" charset="0"/>
              </a:rPr>
              <a:t>True</a:t>
            </a:r>
          </a:p>
        </p:txBody>
      </p:sp>
    </p:spTree>
    <p:extLst>
      <p:ext uri="{BB962C8B-B14F-4D97-AF65-F5344CB8AC3E}">
        <p14:creationId xmlns:p14="http://schemas.microsoft.com/office/powerpoint/2010/main" val="3181666544"/>
      </p:ext>
    </p:extLst>
  </p:cSld>
  <p:clrMapOvr>
    <a:masterClrMapping/>
  </p:clrMapOvr>
  <mc:AlternateContent xmlns:mc="http://schemas.openxmlformats.org/markup-compatibility/2006" xmlns:p14="http://schemas.microsoft.com/office/powerpoint/2010/main">
    <mc:Choice Requires="p14">
      <p:transition spd="med" p14:dur="700" advClick="0" advTm="6000">
        <p:fade/>
      </p:transition>
    </mc:Choice>
    <mc:Fallback xmlns="">
      <p:transition spd="med" advClick="0" advTm="6000">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540568" y="476672"/>
            <a:ext cx="10297144" cy="720080"/>
          </a:xfrm>
          <a:prstGeom prst="rect">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2800" dirty="0"/>
              <a:t>	</a:t>
            </a:r>
            <a:r>
              <a:rPr lang="en-GB" sz="2800" b="1" dirty="0">
                <a:latin typeface="Arial"/>
                <a:cs typeface="Arial"/>
              </a:rPr>
              <a:t>Assessment</a:t>
            </a:r>
          </a:p>
        </p:txBody>
      </p:sp>
      <p:sp>
        <p:nvSpPr>
          <p:cNvPr id="2" name="TextBox 1">
            <a:extLst>
              <a:ext uri="{FF2B5EF4-FFF2-40B4-BE49-F238E27FC236}">
                <a16:creationId xmlns:a16="http://schemas.microsoft.com/office/drawing/2014/main" id="{9D0A4942-CEA9-4DB7-8039-DE93E36F0ACD}"/>
              </a:ext>
            </a:extLst>
          </p:cNvPr>
          <p:cNvSpPr txBox="1"/>
          <p:nvPr/>
        </p:nvSpPr>
        <p:spPr>
          <a:xfrm>
            <a:off x="467545" y="1556792"/>
            <a:ext cx="8280920" cy="923330"/>
          </a:xfrm>
          <a:prstGeom prst="rect">
            <a:avLst/>
          </a:prstGeom>
          <a:noFill/>
        </p:spPr>
        <p:txBody>
          <a:bodyPr wrap="square" rtlCol="0" anchor="t">
            <a:spAutoFit/>
          </a:bodyPr>
          <a:lstStyle/>
          <a:p>
            <a:pPr marL="342900" indent="-342900">
              <a:buAutoNum type="arabicPeriod"/>
            </a:pPr>
            <a:r>
              <a:rPr lang="en-GB" dirty="0">
                <a:latin typeface="Arial" panose="020B0604020202020204" pitchFamily="34" charset="0"/>
                <a:cs typeface="Arial" panose="020B0604020202020204" pitchFamily="34" charset="0"/>
              </a:rPr>
              <a:t>Data protection is changing because the world is a different place, with</a:t>
            </a:r>
          </a:p>
          <a:p>
            <a:r>
              <a:rPr lang="en-GB" dirty="0">
                <a:latin typeface="Arial" panose="020B0604020202020204" pitchFamily="34" charset="0"/>
                <a:cs typeface="Arial" panose="020B0604020202020204" pitchFamily="34" charset="0"/>
              </a:rPr>
              <a:t>much more technology, since the Data Protection Act was introduced in 1998.     				</a:t>
            </a:r>
            <a:endParaRPr lang="en-GB" b="1" dirty="0">
              <a:latin typeface="Arial" panose="020B0604020202020204" pitchFamily="34" charset="0"/>
              <a:cs typeface="Arial" panose="020B0604020202020204" pitchFamily="34" charset="0"/>
            </a:endParaRPr>
          </a:p>
        </p:txBody>
      </p:sp>
      <p:sp>
        <p:nvSpPr>
          <p:cNvPr id="5" name="TextBox 4">
            <a:extLst>
              <a:ext uri="{FF2B5EF4-FFF2-40B4-BE49-F238E27FC236}">
                <a16:creationId xmlns:a16="http://schemas.microsoft.com/office/drawing/2014/main" id="{0346850B-FFFE-48A2-AE3C-BE1662EF7EAB}"/>
              </a:ext>
            </a:extLst>
          </p:cNvPr>
          <p:cNvSpPr txBox="1"/>
          <p:nvPr/>
        </p:nvSpPr>
        <p:spPr>
          <a:xfrm>
            <a:off x="461311" y="2465343"/>
            <a:ext cx="8280920" cy="1477328"/>
          </a:xfrm>
          <a:prstGeom prst="rect">
            <a:avLst/>
          </a:prstGeom>
          <a:noFill/>
        </p:spPr>
        <p:txBody>
          <a:bodyPr wrap="square" rtlCol="0" anchor="t">
            <a:spAutoFit/>
          </a:bodyPr>
          <a:lstStyle/>
          <a:p>
            <a:r>
              <a:rPr lang="en-GB" dirty="0">
                <a:latin typeface="Arial" panose="020B0604020202020204" pitchFamily="34" charset="0"/>
                <a:cs typeface="Arial" panose="020B0604020202020204" pitchFamily="34" charset="0"/>
              </a:rPr>
              <a:t>2. General Data Protection Regulation is legally adopted within EU member states from:</a:t>
            </a:r>
          </a:p>
          <a:p>
            <a:r>
              <a:rPr lang="en-GB" dirty="0">
                <a:latin typeface="Arial" panose="020B0604020202020204" pitchFamily="34" charset="0"/>
                <a:cs typeface="Arial" panose="020B0604020202020204" pitchFamily="34" charset="0"/>
              </a:rPr>
              <a:t>				</a:t>
            </a:r>
            <a:endParaRPr lang="en-GB" b="1" dirty="0">
              <a:latin typeface="Arial" panose="020B0604020202020204" pitchFamily="34" charset="0"/>
              <a:cs typeface="Arial" panose="020B0604020202020204" pitchFamily="34" charset="0"/>
            </a:endParaRPr>
          </a:p>
          <a:p>
            <a:r>
              <a:rPr lang="en-GB" b="1" dirty="0">
                <a:latin typeface="Arial" panose="020B0604020202020204" pitchFamily="34" charset="0"/>
                <a:cs typeface="Arial" panose="020B0604020202020204" pitchFamily="34" charset="0"/>
              </a:rPr>
              <a:t>								</a:t>
            </a:r>
          </a:p>
          <a:p>
            <a:r>
              <a:rPr lang="en-GB" b="1" dirty="0">
                <a:solidFill>
                  <a:srgbClr val="00B050"/>
                </a:solidFill>
                <a:latin typeface="Arial" panose="020B0604020202020204" pitchFamily="34" charset="0"/>
                <a:cs typeface="Arial" panose="020B0604020202020204" pitchFamily="34" charset="0"/>
              </a:rPr>
              <a:t>				c. 25 May 2018	</a:t>
            </a:r>
            <a:endParaRPr lang="en-GB" b="1" dirty="0">
              <a:latin typeface="Arial" panose="020B0604020202020204" pitchFamily="34" charset="0"/>
              <a:cs typeface="Arial" panose="020B0604020202020204" pitchFamily="34" charset="0"/>
            </a:endParaRPr>
          </a:p>
        </p:txBody>
      </p:sp>
      <p:sp>
        <p:nvSpPr>
          <p:cNvPr id="7" name="TextBox 6">
            <a:extLst>
              <a:ext uri="{FF2B5EF4-FFF2-40B4-BE49-F238E27FC236}">
                <a16:creationId xmlns:a16="http://schemas.microsoft.com/office/drawing/2014/main" id="{C41C46EF-F9E3-4A49-81A1-B4FC25859EAA}"/>
              </a:ext>
            </a:extLst>
          </p:cNvPr>
          <p:cNvSpPr txBox="1"/>
          <p:nvPr/>
        </p:nvSpPr>
        <p:spPr>
          <a:xfrm>
            <a:off x="461311" y="4259224"/>
            <a:ext cx="8280920" cy="646331"/>
          </a:xfrm>
          <a:prstGeom prst="rect">
            <a:avLst/>
          </a:prstGeom>
          <a:noFill/>
        </p:spPr>
        <p:txBody>
          <a:bodyPr wrap="square" rtlCol="0">
            <a:spAutoFit/>
          </a:bodyPr>
          <a:lstStyle/>
          <a:p>
            <a:r>
              <a:rPr lang="en-GB" dirty="0">
                <a:latin typeface="Arial" panose="020B0604020202020204" pitchFamily="34" charset="0"/>
                <a:cs typeface="Arial" panose="020B0604020202020204" pitchFamily="34" charset="0"/>
              </a:rPr>
              <a:t>3. Do UK organisations have to comply with the General Data Protection Regulation following Brexit? 	</a:t>
            </a:r>
            <a:endParaRPr lang="en-GB" b="1" dirty="0">
              <a:latin typeface="Arial" panose="020B0604020202020204" pitchFamily="34" charset="0"/>
              <a:cs typeface="Arial" panose="020B0604020202020204" pitchFamily="34" charset="0"/>
            </a:endParaRPr>
          </a:p>
        </p:txBody>
      </p:sp>
      <p:sp>
        <p:nvSpPr>
          <p:cNvPr id="8" name="TextBox 7">
            <a:extLst>
              <a:ext uri="{FF2B5EF4-FFF2-40B4-BE49-F238E27FC236}">
                <a16:creationId xmlns:a16="http://schemas.microsoft.com/office/drawing/2014/main" id="{15B8494B-9184-4FAE-89C8-53C76F582FDC}"/>
              </a:ext>
            </a:extLst>
          </p:cNvPr>
          <p:cNvSpPr txBox="1"/>
          <p:nvPr/>
        </p:nvSpPr>
        <p:spPr>
          <a:xfrm>
            <a:off x="461311" y="5123282"/>
            <a:ext cx="8280920" cy="1477328"/>
          </a:xfrm>
          <a:prstGeom prst="rect">
            <a:avLst/>
          </a:prstGeom>
          <a:noFill/>
        </p:spPr>
        <p:txBody>
          <a:bodyPr wrap="square" rtlCol="0">
            <a:spAutoFit/>
          </a:bodyPr>
          <a:lstStyle/>
          <a:p>
            <a:r>
              <a:rPr lang="en-GB" dirty="0">
                <a:latin typeface="Arial" panose="020B0604020202020204" pitchFamily="34" charset="0"/>
                <a:cs typeface="Arial" panose="020B0604020202020204" pitchFamily="34" charset="0"/>
              </a:rPr>
              <a:t>4. The purpose of the General Data Protection Regulation is to protect (name all that apply)</a:t>
            </a:r>
          </a:p>
          <a:p>
            <a:r>
              <a:rPr lang="en-GB" dirty="0">
                <a:latin typeface="Arial" panose="020B0604020202020204" pitchFamily="34" charset="0"/>
                <a:cs typeface="Arial" panose="020B0604020202020204" pitchFamily="34" charset="0"/>
              </a:rPr>
              <a:t>				</a:t>
            </a:r>
            <a:r>
              <a:rPr lang="en-GB" b="1" dirty="0">
                <a:latin typeface="Arial" panose="020B0604020202020204" pitchFamily="34" charset="0"/>
                <a:cs typeface="Arial" panose="020B0604020202020204" pitchFamily="34" charset="0"/>
              </a:rPr>
              <a:t>a. a company’s financial information</a:t>
            </a:r>
          </a:p>
          <a:p>
            <a:r>
              <a:rPr lang="en-GB" b="1" dirty="0">
                <a:latin typeface="Arial" panose="020B0604020202020204" pitchFamily="34" charset="0"/>
                <a:cs typeface="Arial" panose="020B0604020202020204" pitchFamily="34" charset="0"/>
              </a:rPr>
              <a:t>				b. the public’s personal information</a:t>
            </a:r>
          </a:p>
          <a:p>
            <a:r>
              <a:rPr lang="en-GB" b="1" dirty="0">
                <a:latin typeface="Arial" panose="020B0604020202020204" pitchFamily="34" charset="0"/>
                <a:cs typeface="Arial" panose="020B0604020202020204" pitchFamily="34" charset="0"/>
              </a:rPr>
              <a:t>				c. computers being hacked</a:t>
            </a:r>
          </a:p>
        </p:txBody>
      </p:sp>
      <p:sp>
        <p:nvSpPr>
          <p:cNvPr id="4" name="TextBox 3">
            <a:extLst>
              <a:ext uri="{FF2B5EF4-FFF2-40B4-BE49-F238E27FC236}">
                <a16:creationId xmlns:a16="http://schemas.microsoft.com/office/drawing/2014/main" id="{12F57214-27A3-49A5-93C1-C3BD570512A7}"/>
              </a:ext>
            </a:extLst>
          </p:cNvPr>
          <p:cNvSpPr txBox="1"/>
          <p:nvPr/>
        </p:nvSpPr>
        <p:spPr>
          <a:xfrm>
            <a:off x="4121894" y="2108796"/>
            <a:ext cx="1175657" cy="369332"/>
          </a:xfrm>
          <a:prstGeom prst="rect">
            <a:avLst/>
          </a:prstGeom>
          <a:noFill/>
        </p:spPr>
        <p:txBody>
          <a:bodyPr wrap="square" rtlCol="0">
            <a:spAutoFit/>
          </a:bodyPr>
          <a:lstStyle/>
          <a:p>
            <a:r>
              <a:rPr lang="en-GB" b="1" dirty="0">
                <a:solidFill>
                  <a:srgbClr val="00B050"/>
                </a:solidFill>
                <a:latin typeface="Arial" panose="020B0604020202020204" pitchFamily="34" charset="0"/>
                <a:cs typeface="Arial" panose="020B0604020202020204" pitchFamily="34" charset="0"/>
              </a:rPr>
              <a:t>True</a:t>
            </a:r>
          </a:p>
        </p:txBody>
      </p:sp>
      <p:sp>
        <p:nvSpPr>
          <p:cNvPr id="10" name="TextBox 9">
            <a:extLst>
              <a:ext uri="{FF2B5EF4-FFF2-40B4-BE49-F238E27FC236}">
                <a16:creationId xmlns:a16="http://schemas.microsoft.com/office/drawing/2014/main" id="{FF6C2806-F886-428C-8D6F-2AA7B168FC4C}"/>
              </a:ext>
            </a:extLst>
          </p:cNvPr>
          <p:cNvSpPr txBox="1"/>
          <p:nvPr/>
        </p:nvSpPr>
        <p:spPr>
          <a:xfrm>
            <a:off x="4114799" y="4525691"/>
            <a:ext cx="772885" cy="369332"/>
          </a:xfrm>
          <a:prstGeom prst="rect">
            <a:avLst/>
          </a:prstGeom>
          <a:noFill/>
        </p:spPr>
        <p:txBody>
          <a:bodyPr wrap="square" rtlCol="0">
            <a:spAutoFit/>
          </a:bodyPr>
          <a:lstStyle/>
          <a:p>
            <a:r>
              <a:rPr lang="en-GB" b="1" dirty="0">
                <a:solidFill>
                  <a:srgbClr val="00B050"/>
                </a:solidFill>
                <a:latin typeface="Arial" panose="020B0604020202020204" pitchFamily="34" charset="0"/>
                <a:cs typeface="Arial" panose="020B0604020202020204" pitchFamily="34" charset="0"/>
              </a:rPr>
              <a:t>Yes</a:t>
            </a:r>
          </a:p>
        </p:txBody>
      </p:sp>
    </p:spTree>
    <p:extLst>
      <p:ext uri="{BB962C8B-B14F-4D97-AF65-F5344CB8AC3E}">
        <p14:creationId xmlns:p14="http://schemas.microsoft.com/office/powerpoint/2010/main" val="2845552589"/>
      </p:ext>
    </p:extLst>
  </p:cSld>
  <p:clrMapOvr>
    <a:masterClrMapping/>
  </p:clrMapOvr>
  <mc:AlternateContent xmlns:mc="http://schemas.openxmlformats.org/markup-compatibility/2006" xmlns:p14="http://schemas.microsoft.com/office/powerpoint/2010/main">
    <mc:Choice Requires="p14">
      <p:transition spd="med" p14:dur="700" advClick="0" advTm="6000">
        <p:fade/>
      </p:transition>
    </mc:Choice>
    <mc:Fallback xmlns="">
      <p:transition spd="med" advClick="0" advTm="6000">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540568" y="476672"/>
            <a:ext cx="10297144" cy="720080"/>
          </a:xfrm>
          <a:prstGeom prst="rect">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2800" dirty="0"/>
              <a:t>	</a:t>
            </a:r>
            <a:r>
              <a:rPr lang="en-GB" sz="2800" b="1" dirty="0">
                <a:latin typeface="Arial"/>
                <a:cs typeface="Arial"/>
              </a:rPr>
              <a:t>Assessment</a:t>
            </a:r>
          </a:p>
        </p:txBody>
      </p:sp>
      <p:sp>
        <p:nvSpPr>
          <p:cNvPr id="2" name="TextBox 1">
            <a:extLst>
              <a:ext uri="{FF2B5EF4-FFF2-40B4-BE49-F238E27FC236}">
                <a16:creationId xmlns:a16="http://schemas.microsoft.com/office/drawing/2014/main" id="{9D0A4942-CEA9-4DB7-8039-DE93E36F0ACD}"/>
              </a:ext>
            </a:extLst>
          </p:cNvPr>
          <p:cNvSpPr txBox="1"/>
          <p:nvPr/>
        </p:nvSpPr>
        <p:spPr>
          <a:xfrm>
            <a:off x="467545" y="1556792"/>
            <a:ext cx="8280920" cy="923330"/>
          </a:xfrm>
          <a:prstGeom prst="rect">
            <a:avLst/>
          </a:prstGeom>
          <a:noFill/>
        </p:spPr>
        <p:txBody>
          <a:bodyPr wrap="square" rtlCol="0" anchor="t">
            <a:spAutoFit/>
          </a:bodyPr>
          <a:lstStyle/>
          <a:p>
            <a:pPr marL="342900" indent="-342900">
              <a:buAutoNum type="arabicPeriod"/>
            </a:pPr>
            <a:r>
              <a:rPr lang="en-GB" dirty="0">
                <a:latin typeface="Arial" panose="020B0604020202020204" pitchFamily="34" charset="0"/>
                <a:cs typeface="Arial" panose="020B0604020202020204" pitchFamily="34" charset="0"/>
              </a:rPr>
              <a:t>Data protection is changing because the world is a different place, with</a:t>
            </a:r>
          </a:p>
          <a:p>
            <a:r>
              <a:rPr lang="en-GB" dirty="0">
                <a:latin typeface="Arial" panose="020B0604020202020204" pitchFamily="34" charset="0"/>
                <a:cs typeface="Arial" panose="020B0604020202020204" pitchFamily="34" charset="0"/>
              </a:rPr>
              <a:t>much more technology, since the Data Protection Act was introduced in 1998.     				</a:t>
            </a:r>
            <a:endParaRPr lang="en-GB" b="1" dirty="0">
              <a:latin typeface="Arial" panose="020B0604020202020204" pitchFamily="34" charset="0"/>
              <a:cs typeface="Arial" panose="020B0604020202020204" pitchFamily="34" charset="0"/>
            </a:endParaRPr>
          </a:p>
        </p:txBody>
      </p:sp>
      <p:sp>
        <p:nvSpPr>
          <p:cNvPr id="5" name="TextBox 4">
            <a:extLst>
              <a:ext uri="{FF2B5EF4-FFF2-40B4-BE49-F238E27FC236}">
                <a16:creationId xmlns:a16="http://schemas.microsoft.com/office/drawing/2014/main" id="{0346850B-FFFE-48A2-AE3C-BE1662EF7EAB}"/>
              </a:ext>
            </a:extLst>
          </p:cNvPr>
          <p:cNvSpPr txBox="1"/>
          <p:nvPr/>
        </p:nvSpPr>
        <p:spPr>
          <a:xfrm>
            <a:off x="461311" y="2465343"/>
            <a:ext cx="8280920" cy="1477328"/>
          </a:xfrm>
          <a:prstGeom prst="rect">
            <a:avLst/>
          </a:prstGeom>
          <a:noFill/>
        </p:spPr>
        <p:txBody>
          <a:bodyPr wrap="square" rtlCol="0" anchor="t">
            <a:spAutoFit/>
          </a:bodyPr>
          <a:lstStyle/>
          <a:p>
            <a:r>
              <a:rPr lang="en-GB" dirty="0">
                <a:latin typeface="Arial" panose="020B0604020202020204" pitchFamily="34" charset="0"/>
                <a:cs typeface="Arial" panose="020B0604020202020204" pitchFamily="34" charset="0"/>
              </a:rPr>
              <a:t>2. General Data Protection Regulation is legally adopted within EU member states from:</a:t>
            </a:r>
          </a:p>
          <a:p>
            <a:r>
              <a:rPr lang="en-GB" dirty="0">
                <a:latin typeface="Arial" panose="020B0604020202020204" pitchFamily="34" charset="0"/>
                <a:cs typeface="Arial" panose="020B0604020202020204" pitchFamily="34" charset="0"/>
              </a:rPr>
              <a:t>				</a:t>
            </a:r>
            <a:endParaRPr lang="en-GB" b="1" dirty="0">
              <a:latin typeface="Arial" panose="020B0604020202020204" pitchFamily="34" charset="0"/>
              <a:cs typeface="Arial" panose="020B0604020202020204" pitchFamily="34" charset="0"/>
            </a:endParaRPr>
          </a:p>
          <a:p>
            <a:r>
              <a:rPr lang="en-GB" b="1" dirty="0">
                <a:latin typeface="Arial" panose="020B0604020202020204" pitchFamily="34" charset="0"/>
                <a:cs typeface="Arial" panose="020B0604020202020204" pitchFamily="34" charset="0"/>
              </a:rPr>
              <a:t>								</a:t>
            </a:r>
          </a:p>
          <a:p>
            <a:r>
              <a:rPr lang="en-GB" b="1" dirty="0">
                <a:solidFill>
                  <a:srgbClr val="00B050"/>
                </a:solidFill>
                <a:latin typeface="Arial" panose="020B0604020202020204" pitchFamily="34" charset="0"/>
                <a:cs typeface="Arial" panose="020B0604020202020204" pitchFamily="34" charset="0"/>
              </a:rPr>
              <a:t>				c. 25 May 2018	</a:t>
            </a:r>
            <a:endParaRPr lang="en-GB" b="1" dirty="0">
              <a:latin typeface="Arial" panose="020B0604020202020204" pitchFamily="34" charset="0"/>
              <a:cs typeface="Arial" panose="020B0604020202020204" pitchFamily="34" charset="0"/>
            </a:endParaRPr>
          </a:p>
        </p:txBody>
      </p:sp>
      <p:sp>
        <p:nvSpPr>
          <p:cNvPr id="7" name="TextBox 6">
            <a:extLst>
              <a:ext uri="{FF2B5EF4-FFF2-40B4-BE49-F238E27FC236}">
                <a16:creationId xmlns:a16="http://schemas.microsoft.com/office/drawing/2014/main" id="{C41C46EF-F9E3-4A49-81A1-B4FC25859EAA}"/>
              </a:ext>
            </a:extLst>
          </p:cNvPr>
          <p:cNvSpPr txBox="1"/>
          <p:nvPr/>
        </p:nvSpPr>
        <p:spPr>
          <a:xfrm>
            <a:off x="461311" y="4259224"/>
            <a:ext cx="8280920" cy="646331"/>
          </a:xfrm>
          <a:prstGeom prst="rect">
            <a:avLst/>
          </a:prstGeom>
          <a:noFill/>
        </p:spPr>
        <p:txBody>
          <a:bodyPr wrap="square" rtlCol="0">
            <a:spAutoFit/>
          </a:bodyPr>
          <a:lstStyle/>
          <a:p>
            <a:r>
              <a:rPr lang="en-GB" dirty="0">
                <a:latin typeface="Arial" panose="020B0604020202020204" pitchFamily="34" charset="0"/>
                <a:cs typeface="Arial" panose="020B0604020202020204" pitchFamily="34" charset="0"/>
              </a:rPr>
              <a:t>3. Do UK organisations have to comply with the General Data Protection Regulation following Brexit? 	</a:t>
            </a:r>
            <a:endParaRPr lang="en-GB" b="1" dirty="0">
              <a:latin typeface="Arial" panose="020B0604020202020204" pitchFamily="34" charset="0"/>
              <a:cs typeface="Arial" panose="020B0604020202020204" pitchFamily="34" charset="0"/>
            </a:endParaRPr>
          </a:p>
        </p:txBody>
      </p:sp>
      <p:sp>
        <p:nvSpPr>
          <p:cNvPr id="8" name="TextBox 7">
            <a:extLst>
              <a:ext uri="{FF2B5EF4-FFF2-40B4-BE49-F238E27FC236}">
                <a16:creationId xmlns:a16="http://schemas.microsoft.com/office/drawing/2014/main" id="{15B8494B-9184-4FAE-89C8-53C76F582FDC}"/>
              </a:ext>
            </a:extLst>
          </p:cNvPr>
          <p:cNvSpPr txBox="1"/>
          <p:nvPr/>
        </p:nvSpPr>
        <p:spPr>
          <a:xfrm>
            <a:off x="461311" y="5123282"/>
            <a:ext cx="8280920" cy="923330"/>
          </a:xfrm>
          <a:prstGeom prst="rect">
            <a:avLst/>
          </a:prstGeom>
          <a:noFill/>
        </p:spPr>
        <p:txBody>
          <a:bodyPr wrap="square" rtlCol="0">
            <a:spAutoFit/>
          </a:bodyPr>
          <a:lstStyle/>
          <a:p>
            <a:r>
              <a:rPr lang="en-GB" dirty="0">
                <a:latin typeface="Arial" panose="020B0604020202020204" pitchFamily="34" charset="0"/>
                <a:cs typeface="Arial" panose="020B0604020202020204" pitchFamily="34" charset="0"/>
              </a:rPr>
              <a:t>4. The purpose of the General Data Protection Regulation is to protect (name all that apply)</a:t>
            </a:r>
          </a:p>
          <a:p>
            <a:r>
              <a:rPr lang="en-GB" dirty="0">
                <a:latin typeface="Arial" panose="020B0604020202020204" pitchFamily="34" charset="0"/>
                <a:cs typeface="Arial" panose="020B0604020202020204" pitchFamily="34" charset="0"/>
              </a:rPr>
              <a:t>				</a:t>
            </a:r>
            <a:endParaRPr lang="en-GB" b="1" dirty="0">
              <a:latin typeface="Arial" panose="020B0604020202020204" pitchFamily="34" charset="0"/>
              <a:cs typeface="Arial" panose="020B0604020202020204" pitchFamily="34" charset="0"/>
            </a:endParaRPr>
          </a:p>
        </p:txBody>
      </p:sp>
      <p:sp>
        <p:nvSpPr>
          <p:cNvPr id="4" name="TextBox 3">
            <a:extLst>
              <a:ext uri="{FF2B5EF4-FFF2-40B4-BE49-F238E27FC236}">
                <a16:creationId xmlns:a16="http://schemas.microsoft.com/office/drawing/2014/main" id="{12F57214-27A3-49A5-93C1-C3BD570512A7}"/>
              </a:ext>
            </a:extLst>
          </p:cNvPr>
          <p:cNvSpPr txBox="1"/>
          <p:nvPr/>
        </p:nvSpPr>
        <p:spPr>
          <a:xfrm>
            <a:off x="4121894" y="2108796"/>
            <a:ext cx="1175657" cy="369332"/>
          </a:xfrm>
          <a:prstGeom prst="rect">
            <a:avLst/>
          </a:prstGeom>
          <a:noFill/>
        </p:spPr>
        <p:txBody>
          <a:bodyPr wrap="square" rtlCol="0">
            <a:spAutoFit/>
          </a:bodyPr>
          <a:lstStyle/>
          <a:p>
            <a:r>
              <a:rPr lang="en-GB" b="1" dirty="0">
                <a:solidFill>
                  <a:srgbClr val="00B050"/>
                </a:solidFill>
                <a:latin typeface="Arial" panose="020B0604020202020204" pitchFamily="34" charset="0"/>
                <a:cs typeface="Arial" panose="020B0604020202020204" pitchFamily="34" charset="0"/>
              </a:rPr>
              <a:t>True</a:t>
            </a:r>
          </a:p>
        </p:txBody>
      </p:sp>
      <p:sp>
        <p:nvSpPr>
          <p:cNvPr id="10" name="TextBox 9">
            <a:extLst>
              <a:ext uri="{FF2B5EF4-FFF2-40B4-BE49-F238E27FC236}">
                <a16:creationId xmlns:a16="http://schemas.microsoft.com/office/drawing/2014/main" id="{FF6C2806-F886-428C-8D6F-2AA7B168FC4C}"/>
              </a:ext>
            </a:extLst>
          </p:cNvPr>
          <p:cNvSpPr txBox="1"/>
          <p:nvPr/>
        </p:nvSpPr>
        <p:spPr>
          <a:xfrm>
            <a:off x="4114799" y="4525691"/>
            <a:ext cx="772885" cy="369332"/>
          </a:xfrm>
          <a:prstGeom prst="rect">
            <a:avLst/>
          </a:prstGeom>
          <a:noFill/>
        </p:spPr>
        <p:txBody>
          <a:bodyPr wrap="square" rtlCol="0">
            <a:spAutoFit/>
          </a:bodyPr>
          <a:lstStyle/>
          <a:p>
            <a:r>
              <a:rPr lang="en-GB" b="1" dirty="0">
                <a:solidFill>
                  <a:srgbClr val="00B050"/>
                </a:solidFill>
                <a:latin typeface="Arial" panose="020B0604020202020204" pitchFamily="34" charset="0"/>
                <a:cs typeface="Arial" panose="020B0604020202020204" pitchFamily="34" charset="0"/>
              </a:rPr>
              <a:t>Yes</a:t>
            </a:r>
          </a:p>
        </p:txBody>
      </p:sp>
      <p:sp>
        <p:nvSpPr>
          <p:cNvPr id="11" name="TextBox 10">
            <a:extLst>
              <a:ext uri="{FF2B5EF4-FFF2-40B4-BE49-F238E27FC236}">
                <a16:creationId xmlns:a16="http://schemas.microsoft.com/office/drawing/2014/main" id="{BC3AC675-DF37-4C69-854B-842E6A018B88}"/>
              </a:ext>
            </a:extLst>
          </p:cNvPr>
          <p:cNvSpPr txBox="1"/>
          <p:nvPr/>
        </p:nvSpPr>
        <p:spPr>
          <a:xfrm>
            <a:off x="4121894" y="5939738"/>
            <a:ext cx="4087401" cy="369332"/>
          </a:xfrm>
          <a:prstGeom prst="rect">
            <a:avLst/>
          </a:prstGeom>
          <a:noFill/>
        </p:spPr>
        <p:txBody>
          <a:bodyPr wrap="none" rtlCol="0">
            <a:spAutoFit/>
          </a:bodyPr>
          <a:lstStyle/>
          <a:p>
            <a:r>
              <a:rPr lang="en-GB" b="1" dirty="0">
                <a:solidFill>
                  <a:srgbClr val="00B050"/>
                </a:solidFill>
                <a:latin typeface="Arial" panose="020B0604020202020204" pitchFamily="34" charset="0"/>
                <a:cs typeface="Arial" panose="020B0604020202020204" pitchFamily="34" charset="0"/>
              </a:rPr>
              <a:t>b. the public’s personal information</a:t>
            </a:r>
          </a:p>
        </p:txBody>
      </p:sp>
    </p:spTree>
    <p:extLst>
      <p:ext uri="{BB962C8B-B14F-4D97-AF65-F5344CB8AC3E}">
        <p14:creationId xmlns:p14="http://schemas.microsoft.com/office/powerpoint/2010/main" val="2497602316"/>
      </p:ext>
    </p:extLst>
  </p:cSld>
  <p:clrMapOvr>
    <a:masterClrMapping/>
  </p:clrMapOvr>
  <mc:AlternateContent xmlns:mc="http://schemas.openxmlformats.org/markup-compatibility/2006" xmlns:p14="http://schemas.microsoft.com/office/powerpoint/2010/main">
    <mc:Choice Requires="p14">
      <p:transition spd="med" p14:dur="700" advClick="0" advTm="6000">
        <p:fade/>
      </p:transition>
    </mc:Choice>
    <mc:Fallback xmlns="">
      <p:transition spd="med" advClick="0" advTm="6000">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540568" y="476672"/>
            <a:ext cx="10297144" cy="720080"/>
          </a:xfrm>
          <a:prstGeom prst="rect">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2800" dirty="0"/>
              <a:t>	</a:t>
            </a:r>
            <a:r>
              <a:rPr lang="en-GB" sz="2800" b="1" dirty="0">
                <a:latin typeface="Arial"/>
                <a:cs typeface="Arial"/>
              </a:rPr>
              <a:t>Assessment</a:t>
            </a:r>
          </a:p>
        </p:txBody>
      </p:sp>
      <p:sp>
        <p:nvSpPr>
          <p:cNvPr id="2" name="TextBox 1">
            <a:extLst>
              <a:ext uri="{FF2B5EF4-FFF2-40B4-BE49-F238E27FC236}">
                <a16:creationId xmlns:a16="http://schemas.microsoft.com/office/drawing/2014/main" id="{9D0A4942-CEA9-4DB7-8039-DE93E36F0ACD}"/>
              </a:ext>
            </a:extLst>
          </p:cNvPr>
          <p:cNvSpPr txBox="1"/>
          <p:nvPr/>
        </p:nvSpPr>
        <p:spPr>
          <a:xfrm>
            <a:off x="467545" y="1556792"/>
            <a:ext cx="8280920" cy="1200329"/>
          </a:xfrm>
          <a:prstGeom prst="rect">
            <a:avLst/>
          </a:prstGeom>
          <a:noFill/>
        </p:spPr>
        <p:txBody>
          <a:bodyPr wrap="square" rtlCol="0" anchor="t">
            <a:spAutoFit/>
          </a:bodyPr>
          <a:lstStyle/>
          <a:p>
            <a:r>
              <a:rPr lang="en-GB" dirty="0">
                <a:latin typeface="Arial" panose="020B0604020202020204" pitchFamily="34" charset="0"/>
                <a:cs typeface="Arial" panose="020B0604020202020204" pitchFamily="34" charset="0"/>
              </a:rPr>
              <a:t>5. The General Data Protection Regulation (tick all that apply):</a:t>
            </a:r>
          </a:p>
          <a:p>
            <a:r>
              <a:rPr lang="en-GB" dirty="0">
                <a:latin typeface="Arial" panose="020B0604020202020204" pitchFamily="34" charset="0"/>
                <a:cs typeface="Arial" panose="020B0604020202020204" pitchFamily="34" charset="0"/>
              </a:rPr>
              <a:t>	</a:t>
            </a:r>
            <a:r>
              <a:rPr lang="en-GB" b="1" dirty="0">
                <a:latin typeface="Arial" panose="020B0604020202020204" pitchFamily="34" charset="0"/>
                <a:cs typeface="Arial" panose="020B0604020202020204" pitchFamily="34" charset="0"/>
              </a:rPr>
              <a:t>a. is the law setting out how data must be handled</a:t>
            </a:r>
          </a:p>
          <a:p>
            <a:r>
              <a:rPr lang="en-GB" b="1" dirty="0">
                <a:latin typeface="Arial" panose="020B0604020202020204" pitchFamily="34" charset="0"/>
                <a:cs typeface="Arial" panose="020B0604020202020204" pitchFamily="34" charset="0"/>
              </a:rPr>
              <a:t>	b. is a set of guidelines suggesting how data should be handled</a:t>
            </a:r>
          </a:p>
          <a:p>
            <a:r>
              <a:rPr lang="en-GB" b="1" dirty="0">
                <a:latin typeface="Arial" panose="020B0604020202020204" pitchFamily="34" charset="0"/>
                <a:cs typeface="Arial" panose="020B0604020202020204" pitchFamily="34" charset="0"/>
              </a:rPr>
              <a:t>	c. doesn’t apply to charities</a:t>
            </a:r>
          </a:p>
        </p:txBody>
      </p:sp>
      <p:sp>
        <p:nvSpPr>
          <p:cNvPr id="7" name="TextBox 6">
            <a:extLst>
              <a:ext uri="{FF2B5EF4-FFF2-40B4-BE49-F238E27FC236}">
                <a16:creationId xmlns:a16="http://schemas.microsoft.com/office/drawing/2014/main" id="{C41C46EF-F9E3-4A49-81A1-B4FC25859EAA}"/>
              </a:ext>
            </a:extLst>
          </p:cNvPr>
          <p:cNvSpPr txBox="1"/>
          <p:nvPr/>
        </p:nvSpPr>
        <p:spPr>
          <a:xfrm>
            <a:off x="461311" y="3006244"/>
            <a:ext cx="8280920" cy="646331"/>
          </a:xfrm>
          <a:prstGeom prst="rect">
            <a:avLst/>
          </a:prstGeom>
          <a:noFill/>
        </p:spPr>
        <p:txBody>
          <a:bodyPr wrap="square" rtlCol="0">
            <a:spAutoFit/>
          </a:bodyPr>
          <a:lstStyle/>
          <a:p>
            <a:r>
              <a:rPr lang="en-GB" dirty="0">
                <a:latin typeface="Arial" panose="020B0604020202020204" pitchFamily="34" charset="0"/>
                <a:cs typeface="Arial" panose="020B0604020202020204" pitchFamily="34" charset="0"/>
              </a:rPr>
              <a:t>6. General Data Protection Regulation only applies to data held on computers.</a:t>
            </a:r>
          </a:p>
          <a:p>
            <a:r>
              <a:rPr lang="en-GB" dirty="0">
                <a:latin typeface="Arial" panose="020B0604020202020204" pitchFamily="34" charset="0"/>
                <a:cs typeface="Arial" panose="020B0604020202020204" pitchFamily="34" charset="0"/>
              </a:rPr>
              <a:t>	 			</a:t>
            </a:r>
            <a:r>
              <a:rPr lang="en-GB" b="1" dirty="0">
                <a:latin typeface="Arial" panose="020B0604020202020204" pitchFamily="34" charset="0"/>
                <a:cs typeface="Arial" panose="020B0604020202020204" pitchFamily="34" charset="0"/>
              </a:rPr>
              <a:t>True or False </a:t>
            </a:r>
          </a:p>
        </p:txBody>
      </p:sp>
      <p:sp>
        <p:nvSpPr>
          <p:cNvPr id="9" name="Rectangle 8">
            <a:extLst>
              <a:ext uri="{FF2B5EF4-FFF2-40B4-BE49-F238E27FC236}">
                <a16:creationId xmlns:a16="http://schemas.microsoft.com/office/drawing/2014/main" id="{67054297-A66A-4F30-9468-A7D7F2AC86FA}"/>
              </a:ext>
            </a:extLst>
          </p:cNvPr>
          <p:cNvSpPr/>
          <p:nvPr/>
        </p:nvSpPr>
        <p:spPr>
          <a:xfrm>
            <a:off x="-497436" y="4306988"/>
            <a:ext cx="10297144" cy="1671895"/>
          </a:xfrm>
          <a:prstGeom prst="rect">
            <a:avLst/>
          </a:prstGeom>
          <a:no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800" dirty="0">
                <a:solidFill>
                  <a:srgbClr val="00B0F0"/>
                </a:solidFill>
                <a:latin typeface="Arial" panose="020B0604020202020204" pitchFamily="34" charset="0"/>
                <a:cs typeface="Arial" panose="020B0604020202020204" pitchFamily="34" charset="0"/>
              </a:rPr>
              <a:t>Congratulations </a:t>
            </a:r>
            <a:endParaRPr lang="en-US" dirty="0"/>
          </a:p>
          <a:p>
            <a:pPr algn="ctr"/>
            <a:r>
              <a:rPr lang="en-GB" sz="2800" dirty="0">
                <a:solidFill>
                  <a:srgbClr val="000000"/>
                </a:solidFill>
                <a:latin typeface="Arial" panose="020B0604020202020204" pitchFamily="34" charset="0"/>
                <a:cs typeface="Arial" panose="020B0604020202020204" pitchFamily="34" charset="0"/>
              </a:rPr>
              <a:t>You have completed module one of your training. </a:t>
            </a:r>
            <a:endParaRPr lang="en-GB" dirty="0">
              <a:solidFill>
                <a:srgbClr val="000000"/>
              </a:solidFill>
              <a:latin typeface="Calibri"/>
              <a:cs typeface="Calibri"/>
            </a:endParaRPr>
          </a:p>
        </p:txBody>
      </p:sp>
    </p:spTree>
    <p:extLst>
      <p:ext uri="{BB962C8B-B14F-4D97-AF65-F5344CB8AC3E}">
        <p14:creationId xmlns:p14="http://schemas.microsoft.com/office/powerpoint/2010/main" val="93598123"/>
      </p:ext>
    </p:extLst>
  </p:cSld>
  <p:clrMapOvr>
    <a:masterClrMapping/>
  </p:clrMapOvr>
  <mc:AlternateContent xmlns:mc="http://schemas.openxmlformats.org/markup-compatibility/2006" xmlns:p14="http://schemas.microsoft.com/office/powerpoint/2010/main">
    <mc:Choice Requires="p14">
      <p:transition spd="med" p14:dur="700" advClick="0" advTm="6000">
        <p:fade/>
      </p:transition>
    </mc:Choice>
    <mc:Fallback xmlns="">
      <p:transition spd="med" advClick="0" advTm="6000">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540568" y="476672"/>
            <a:ext cx="10297144" cy="720080"/>
          </a:xfrm>
          <a:prstGeom prst="rect">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2800" dirty="0"/>
              <a:t>	</a:t>
            </a:r>
            <a:r>
              <a:rPr lang="en-GB" sz="2800" b="1" dirty="0">
                <a:latin typeface="Arial"/>
                <a:cs typeface="Arial"/>
              </a:rPr>
              <a:t>Assessment</a:t>
            </a:r>
          </a:p>
        </p:txBody>
      </p:sp>
      <p:sp>
        <p:nvSpPr>
          <p:cNvPr id="2" name="TextBox 1">
            <a:extLst>
              <a:ext uri="{FF2B5EF4-FFF2-40B4-BE49-F238E27FC236}">
                <a16:creationId xmlns:a16="http://schemas.microsoft.com/office/drawing/2014/main" id="{9D0A4942-CEA9-4DB7-8039-DE93E36F0ACD}"/>
              </a:ext>
            </a:extLst>
          </p:cNvPr>
          <p:cNvSpPr txBox="1"/>
          <p:nvPr/>
        </p:nvSpPr>
        <p:spPr>
          <a:xfrm>
            <a:off x="467545" y="1556792"/>
            <a:ext cx="8280920" cy="923330"/>
          </a:xfrm>
          <a:prstGeom prst="rect">
            <a:avLst/>
          </a:prstGeom>
          <a:noFill/>
        </p:spPr>
        <p:txBody>
          <a:bodyPr wrap="square" rtlCol="0" anchor="t">
            <a:spAutoFit/>
          </a:bodyPr>
          <a:lstStyle/>
          <a:p>
            <a:r>
              <a:rPr lang="en-GB" dirty="0">
                <a:latin typeface="Arial" panose="020B0604020202020204" pitchFamily="34" charset="0"/>
                <a:cs typeface="Arial" panose="020B0604020202020204" pitchFamily="34" charset="0"/>
              </a:rPr>
              <a:t>5. The General Data Protection Regulation (tick all that apply):</a:t>
            </a:r>
          </a:p>
          <a:p>
            <a:r>
              <a:rPr lang="en-GB" dirty="0">
                <a:latin typeface="Arial" panose="020B0604020202020204" pitchFamily="34" charset="0"/>
                <a:cs typeface="Arial" panose="020B0604020202020204" pitchFamily="34" charset="0"/>
              </a:rPr>
              <a:t>	</a:t>
            </a:r>
            <a:r>
              <a:rPr lang="en-GB" b="1" dirty="0">
                <a:solidFill>
                  <a:srgbClr val="00B050"/>
                </a:solidFill>
                <a:latin typeface="Arial" panose="020B0604020202020204" pitchFamily="34" charset="0"/>
                <a:cs typeface="Arial" panose="020B0604020202020204" pitchFamily="34" charset="0"/>
              </a:rPr>
              <a:t>a. is the law setting out how data must be handled</a:t>
            </a:r>
          </a:p>
          <a:p>
            <a:r>
              <a:rPr lang="en-GB" b="1" dirty="0">
                <a:latin typeface="Arial" panose="020B0604020202020204" pitchFamily="34" charset="0"/>
                <a:cs typeface="Arial" panose="020B0604020202020204" pitchFamily="34" charset="0"/>
              </a:rPr>
              <a:t>	</a:t>
            </a:r>
          </a:p>
        </p:txBody>
      </p:sp>
      <p:sp>
        <p:nvSpPr>
          <p:cNvPr id="7" name="TextBox 6">
            <a:extLst>
              <a:ext uri="{FF2B5EF4-FFF2-40B4-BE49-F238E27FC236}">
                <a16:creationId xmlns:a16="http://schemas.microsoft.com/office/drawing/2014/main" id="{C41C46EF-F9E3-4A49-81A1-B4FC25859EAA}"/>
              </a:ext>
            </a:extLst>
          </p:cNvPr>
          <p:cNvSpPr txBox="1"/>
          <p:nvPr/>
        </p:nvSpPr>
        <p:spPr>
          <a:xfrm>
            <a:off x="461311" y="3006244"/>
            <a:ext cx="8280920" cy="646331"/>
          </a:xfrm>
          <a:prstGeom prst="rect">
            <a:avLst/>
          </a:prstGeom>
          <a:noFill/>
        </p:spPr>
        <p:txBody>
          <a:bodyPr wrap="square" rtlCol="0">
            <a:spAutoFit/>
          </a:bodyPr>
          <a:lstStyle/>
          <a:p>
            <a:r>
              <a:rPr lang="en-GB" dirty="0">
                <a:latin typeface="Arial" panose="020B0604020202020204" pitchFamily="34" charset="0"/>
                <a:cs typeface="Arial" panose="020B0604020202020204" pitchFamily="34" charset="0"/>
              </a:rPr>
              <a:t>6. General Data Protection Regulation only applies to data held on computers.</a:t>
            </a:r>
          </a:p>
          <a:p>
            <a:r>
              <a:rPr lang="en-GB" dirty="0">
                <a:latin typeface="Arial" panose="020B0604020202020204" pitchFamily="34" charset="0"/>
                <a:cs typeface="Arial" panose="020B0604020202020204" pitchFamily="34" charset="0"/>
              </a:rPr>
              <a:t>	 			</a:t>
            </a:r>
            <a:r>
              <a:rPr lang="en-GB" b="1" dirty="0">
                <a:latin typeface="Arial" panose="020B0604020202020204" pitchFamily="34" charset="0"/>
                <a:cs typeface="Arial" panose="020B0604020202020204" pitchFamily="34" charset="0"/>
              </a:rPr>
              <a:t>True or False </a:t>
            </a:r>
          </a:p>
        </p:txBody>
      </p:sp>
      <p:sp>
        <p:nvSpPr>
          <p:cNvPr id="9" name="Rectangle 8">
            <a:extLst>
              <a:ext uri="{FF2B5EF4-FFF2-40B4-BE49-F238E27FC236}">
                <a16:creationId xmlns:a16="http://schemas.microsoft.com/office/drawing/2014/main" id="{67054297-A66A-4F30-9468-A7D7F2AC86FA}"/>
              </a:ext>
            </a:extLst>
          </p:cNvPr>
          <p:cNvSpPr/>
          <p:nvPr/>
        </p:nvSpPr>
        <p:spPr>
          <a:xfrm>
            <a:off x="-497436" y="4306988"/>
            <a:ext cx="10297144" cy="1671895"/>
          </a:xfrm>
          <a:prstGeom prst="rect">
            <a:avLst/>
          </a:prstGeom>
          <a:no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800" dirty="0">
                <a:solidFill>
                  <a:srgbClr val="00B0F0"/>
                </a:solidFill>
                <a:latin typeface="Arial" panose="020B0604020202020204" pitchFamily="34" charset="0"/>
                <a:cs typeface="Arial" panose="020B0604020202020204" pitchFamily="34" charset="0"/>
              </a:rPr>
              <a:t>Congratulations </a:t>
            </a:r>
            <a:endParaRPr lang="en-US" dirty="0"/>
          </a:p>
          <a:p>
            <a:pPr algn="ctr"/>
            <a:r>
              <a:rPr lang="en-GB" sz="2800" dirty="0">
                <a:solidFill>
                  <a:srgbClr val="000000"/>
                </a:solidFill>
                <a:latin typeface="Arial" panose="020B0604020202020204" pitchFamily="34" charset="0"/>
                <a:cs typeface="Arial" panose="020B0604020202020204" pitchFamily="34" charset="0"/>
              </a:rPr>
              <a:t>You have completed module one of your training. </a:t>
            </a:r>
            <a:endParaRPr lang="en-GB" dirty="0">
              <a:solidFill>
                <a:srgbClr val="000000"/>
              </a:solidFill>
              <a:latin typeface="Calibri"/>
              <a:cs typeface="Calibri"/>
            </a:endParaRPr>
          </a:p>
        </p:txBody>
      </p:sp>
    </p:spTree>
    <p:extLst>
      <p:ext uri="{BB962C8B-B14F-4D97-AF65-F5344CB8AC3E}">
        <p14:creationId xmlns:p14="http://schemas.microsoft.com/office/powerpoint/2010/main" val="216123182"/>
      </p:ext>
    </p:extLst>
  </p:cSld>
  <p:clrMapOvr>
    <a:masterClrMapping/>
  </p:clrMapOvr>
  <mc:AlternateContent xmlns:mc="http://schemas.openxmlformats.org/markup-compatibility/2006" xmlns:p14="http://schemas.microsoft.com/office/powerpoint/2010/main">
    <mc:Choice Requires="p14">
      <p:transition spd="med" p14:dur="700" advClick="0" advTm="6000">
        <p:fade/>
      </p:transition>
    </mc:Choice>
    <mc:Fallback xmlns="">
      <p:transition spd="med" advClick="0" advTm="6000">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540568" y="476672"/>
            <a:ext cx="10297144" cy="720080"/>
          </a:xfrm>
          <a:prstGeom prst="rect">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2800" dirty="0"/>
              <a:t>	</a:t>
            </a:r>
            <a:r>
              <a:rPr lang="en-GB" sz="2800" b="1" dirty="0">
                <a:latin typeface="Arial"/>
                <a:cs typeface="Arial"/>
              </a:rPr>
              <a:t>Assessment</a:t>
            </a:r>
          </a:p>
        </p:txBody>
      </p:sp>
      <p:sp>
        <p:nvSpPr>
          <p:cNvPr id="2" name="TextBox 1">
            <a:extLst>
              <a:ext uri="{FF2B5EF4-FFF2-40B4-BE49-F238E27FC236}">
                <a16:creationId xmlns:a16="http://schemas.microsoft.com/office/drawing/2014/main" id="{9D0A4942-CEA9-4DB7-8039-DE93E36F0ACD}"/>
              </a:ext>
            </a:extLst>
          </p:cNvPr>
          <p:cNvSpPr txBox="1"/>
          <p:nvPr/>
        </p:nvSpPr>
        <p:spPr>
          <a:xfrm>
            <a:off x="467545" y="1556792"/>
            <a:ext cx="8280920" cy="923330"/>
          </a:xfrm>
          <a:prstGeom prst="rect">
            <a:avLst/>
          </a:prstGeom>
          <a:noFill/>
        </p:spPr>
        <p:txBody>
          <a:bodyPr wrap="square" rtlCol="0" anchor="t">
            <a:spAutoFit/>
          </a:bodyPr>
          <a:lstStyle/>
          <a:p>
            <a:r>
              <a:rPr lang="en-GB" dirty="0">
                <a:latin typeface="Arial" panose="020B0604020202020204" pitchFamily="34" charset="0"/>
                <a:cs typeface="Arial" panose="020B0604020202020204" pitchFamily="34" charset="0"/>
              </a:rPr>
              <a:t>5. The General Data Protection Regulation (tick all that apply):</a:t>
            </a:r>
          </a:p>
          <a:p>
            <a:r>
              <a:rPr lang="en-GB" dirty="0">
                <a:latin typeface="Arial" panose="020B0604020202020204" pitchFamily="34" charset="0"/>
                <a:cs typeface="Arial" panose="020B0604020202020204" pitchFamily="34" charset="0"/>
              </a:rPr>
              <a:t>	</a:t>
            </a:r>
            <a:r>
              <a:rPr lang="en-GB" b="1" dirty="0">
                <a:solidFill>
                  <a:srgbClr val="00B050"/>
                </a:solidFill>
                <a:latin typeface="Arial" panose="020B0604020202020204" pitchFamily="34" charset="0"/>
                <a:cs typeface="Arial" panose="020B0604020202020204" pitchFamily="34" charset="0"/>
              </a:rPr>
              <a:t>a. is the law setting out how data must be handled</a:t>
            </a:r>
          </a:p>
          <a:p>
            <a:r>
              <a:rPr lang="en-GB" b="1" dirty="0">
                <a:latin typeface="Arial" panose="020B0604020202020204" pitchFamily="34" charset="0"/>
                <a:cs typeface="Arial" panose="020B0604020202020204" pitchFamily="34" charset="0"/>
              </a:rPr>
              <a:t>	</a:t>
            </a:r>
          </a:p>
        </p:txBody>
      </p:sp>
      <p:sp>
        <p:nvSpPr>
          <p:cNvPr id="7" name="TextBox 6">
            <a:extLst>
              <a:ext uri="{FF2B5EF4-FFF2-40B4-BE49-F238E27FC236}">
                <a16:creationId xmlns:a16="http://schemas.microsoft.com/office/drawing/2014/main" id="{C41C46EF-F9E3-4A49-81A1-B4FC25859EAA}"/>
              </a:ext>
            </a:extLst>
          </p:cNvPr>
          <p:cNvSpPr txBox="1"/>
          <p:nvPr/>
        </p:nvSpPr>
        <p:spPr>
          <a:xfrm>
            <a:off x="461311" y="3006244"/>
            <a:ext cx="8280920" cy="646331"/>
          </a:xfrm>
          <a:prstGeom prst="rect">
            <a:avLst/>
          </a:prstGeom>
          <a:noFill/>
        </p:spPr>
        <p:txBody>
          <a:bodyPr wrap="square" rtlCol="0">
            <a:spAutoFit/>
          </a:bodyPr>
          <a:lstStyle/>
          <a:p>
            <a:r>
              <a:rPr lang="en-GB" dirty="0">
                <a:latin typeface="Arial" panose="020B0604020202020204" pitchFamily="34" charset="0"/>
                <a:cs typeface="Arial" panose="020B0604020202020204" pitchFamily="34" charset="0"/>
              </a:rPr>
              <a:t>6. General Data Protection Regulation only applies to data held on computers.</a:t>
            </a:r>
          </a:p>
          <a:p>
            <a:r>
              <a:rPr lang="en-GB" dirty="0">
                <a:latin typeface="Arial" panose="020B0604020202020204" pitchFamily="34" charset="0"/>
                <a:cs typeface="Arial" panose="020B0604020202020204" pitchFamily="34" charset="0"/>
              </a:rPr>
              <a:t>	 			             </a:t>
            </a:r>
            <a:r>
              <a:rPr lang="en-GB" b="1" dirty="0">
                <a:solidFill>
                  <a:srgbClr val="00B050"/>
                </a:solidFill>
                <a:latin typeface="Arial" panose="020B0604020202020204" pitchFamily="34" charset="0"/>
                <a:cs typeface="Arial" panose="020B0604020202020204" pitchFamily="34" charset="0"/>
              </a:rPr>
              <a:t>False</a:t>
            </a:r>
            <a:r>
              <a:rPr lang="en-GB" b="1" dirty="0">
                <a:latin typeface="Arial" panose="020B0604020202020204" pitchFamily="34" charset="0"/>
                <a:cs typeface="Arial" panose="020B0604020202020204" pitchFamily="34" charset="0"/>
              </a:rPr>
              <a:t> </a:t>
            </a:r>
          </a:p>
        </p:txBody>
      </p:sp>
      <p:sp>
        <p:nvSpPr>
          <p:cNvPr id="9" name="Rectangle 8">
            <a:extLst>
              <a:ext uri="{FF2B5EF4-FFF2-40B4-BE49-F238E27FC236}">
                <a16:creationId xmlns:a16="http://schemas.microsoft.com/office/drawing/2014/main" id="{67054297-A66A-4F30-9468-A7D7F2AC86FA}"/>
              </a:ext>
            </a:extLst>
          </p:cNvPr>
          <p:cNvSpPr/>
          <p:nvPr/>
        </p:nvSpPr>
        <p:spPr>
          <a:xfrm>
            <a:off x="-497436" y="4306988"/>
            <a:ext cx="10297144" cy="1671895"/>
          </a:xfrm>
          <a:prstGeom prst="rect">
            <a:avLst/>
          </a:prstGeom>
          <a:no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800" dirty="0">
                <a:solidFill>
                  <a:srgbClr val="00B0F0"/>
                </a:solidFill>
                <a:latin typeface="Arial" panose="020B0604020202020204" pitchFamily="34" charset="0"/>
                <a:cs typeface="Arial" panose="020B0604020202020204" pitchFamily="34" charset="0"/>
              </a:rPr>
              <a:t>Congratulations </a:t>
            </a:r>
            <a:endParaRPr lang="en-US" dirty="0"/>
          </a:p>
          <a:p>
            <a:pPr algn="ctr"/>
            <a:r>
              <a:rPr lang="en-GB" sz="2800" dirty="0">
                <a:solidFill>
                  <a:srgbClr val="000000"/>
                </a:solidFill>
                <a:latin typeface="Arial" panose="020B0604020202020204" pitchFamily="34" charset="0"/>
                <a:cs typeface="Arial" panose="020B0604020202020204" pitchFamily="34" charset="0"/>
              </a:rPr>
              <a:t>You have completed module one of your training. </a:t>
            </a:r>
            <a:endParaRPr lang="en-GB" dirty="0">
              <a:solidFill>
                <a:srgbClr val="000000"/>
              </a:solidFill>
              <a:latin typeface="Calibri"/>
              <a:cs typeface="Calibri"/>
            </a:endParaRPr>
          </a:p>
        </p:txBody>
      </p:sp>
    </p:spTree>
    <p:extLst>
      <p:ext uri="{BB962C8B-B14F-4D97-AF65-F5344CB8AC3E}">
        <p14:creationId xmlns:p14="http://schemas.microsoft.com/office/powerpoint/2010/main" val="1811518483"/>
      </p:ext>
    </p:extLst>
  </p:cSld>
  <p:clrMapOvr>
    <a:masterClrMapping/>
  </p:clrMapOvr>
  <mc:AlternateContent xmlns:mc="http://schemas.openxmlformats.org/markup-compatibility/2006" xmlns:p14="http://schemas.microsoft.com/office/powerpoint/2010/main">
    <mc:Choice Requires="p14">
      <p:transition spd="med" p14:dur="700" advClick="0" advTm="6000">
        <p:fade/>
      </p:transition>
    </mc:Choice>
    <mc:Fallback xmlns="">
      <p:transition spd="med" advClick="0" advTm="6000">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5529" y="4765"/>
            <a:ext cx="9607031" cy="6853235"/>
          </a:xfrm>
          <a:prstGeom prst="rect">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5400" b="1" dirty="0">
              <a:latin typeface="Arial"/>
              <a:cs typeface="Arial"/>
            </a:endParaRPr>
          </a:p>
        </p:txBody>
      </p:sp>
      <p:sp>
        <p:nvSpPr>
          <p:cNvPr id="2" name="TextBox 1">
            <a:extLst>
              <a:ext uri="{FF2B5EF4-FFF2-40B4-BE49-F238E27FC236}">
                <a16:creationId xmlns:a16="http://schemas.microsoft.com/office/drawing/2014/main" id="{11CE4719-71CD-4309-B36B-60FF6BAE5740}"/>
              </a:ext>
            </a:extLst>
          </p:cNvPr>
          <p:cNvSpPr txBox="1"/>
          <p:nvPr/>
        </p:nvSpPr>
        <p:spPr>
          <a:xfrm>
            <a:off x="626853" y="2057400"/>
            <a:ext cx="8925464" cy="2585323"/>
          </a:xfrm>
          <a:prstGeom prst="rect">
            <a:avLst/>
          </a:prstGeom>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GB" sz="5400" b="1" dirty="0">
                <a:solidFill>
                  <a:srgbClr val="FFFFFF"/>
                </a:solidFill>
                <a:latin typeface="Arial"/>
                <a:cs typeface="Arial"/>
              </a:rPr>
              <a:t>MODULE 2</a:t>
            </a:r>
            <a:endParaRPr lang="en-US" sz="5400" dirty="0">
              <a:solidFill>
                <a:srgbClr val="FFFFFF"/>
              </a:solidFill>
              <a:latin typeface="Arial"/>
              <a:cs typeface="Arial"/>
            </a:endParaRPr>
          </a:p>
          <a:p>
            <a:r>
              <a:rPr lang="en-GB" sz="5400" dirty="0">
                <a:solidFill>
                  <a:srgbClr val="FFFFFF"/>
                </a:solidFill>
                <a:latin typeface="Arial"/>
                <a:cs typeface="Arial"/>
              </a:rPr>
              <a:t>Types of data and how </a:t>
            </a:r>
            <a:br>
              <a:rPr lang="en-GB" sz="5400" dirty="0">
                <a:solidFill>
                  <a:srgbClr val="FFFFFF"/>
                </a:solidFill>
                <a:latin typeface="Arial"/>
                <a:cs typeface="Arial"/>
              </a:rPr>
            </a:br>
            <a:r>
              <a:rPr lang="en-GB" sz="5400" dirty="0">
                <a:solidFill>
                  <a:srgbClr val="FFFFFF"/>
                </a:solidFill>
                <a:latin typeface="Arial"/>
                <a:cs typeface="Arial"/>
              </a:rPr>
              <a:t>to recognise them</a:t>
            </a:r>
            <a:r>
              <a:rPr lang="en-US" sz="5400" dirty="0">
                <a:solidFill>
                  <a:srgbClr val="FFFFFF"/>
                </a:solidFill>
                <a:latin typeface="Arial"/>
                <a:cs typeface="Arial"/>
              </a:rPr>
              <a:t> </a:t>
            </a:r>
          </a:p>
        </p:txBody>
      </p:sp>
    </p:spTree>
    <p:extLst>
      <p:ext uri="{BB962C8B-B14F-4D97-AF65-F5344CB8AC3E}">
        <p14:creationId xmlns:p14="http://schemas.microsoft.com/office/powerpoint/2010/main" val="1847714257"/>
      </p:ext>
    </p:extLst>
  </p:cSld>
  <p:clrMapOvr>
    <a:masterClrMapping/>
  </p:clrMapOvr>
  <mc:AlternateContent xmlns:mc="http://schemas.openxmlformats.org/markup-compatibility/2006" xmlns:p14="http://schemas.microsoft.com/office/powerpoint/2010/main">
    <mc:Choice Requires="p14">
      <p:transition spd="med" p14:dur="700" advClick="0" advTm="6000">
        <p:fade/>
      </p:transition>
    </mc:Choice>
    <mc:Fallback xmlns="">
      <p:transition spd="med" advClick="0" advTm="6000">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540568" y="476672"/>
            <a:ext cx="10297144" cy="720080"/>
          </a:xfrm>
          <a:prstGeom prst="rect">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2800" dirty="0"/>
              <a:t>	</a:t>
            </a:r>
            <a:r>
              <a:rPr lang="en-GB" sz="2800" b="1" dirty="0">
                <a:latin typeface="Arial"/>
                <a:cs typeface="Arial"/>
              </a:rPr>
              <a:t>Types of information</a:t>
            </a:r>
          </a:p>
        </p:txBody>
      </p:sp>
      <p:sp>
        <p:nvSpPr>
          <p:cNvPr id="5" name="TextBox 4">
            <a:extLst>
              <a:ext uri="{FF2B5EF4-FFF2-40B4-BE49-F238E27FC236}">
                <a16:creationId xmlns:a16="http://schemas.microsoft.com/office/drawing/2014/main" id="{7386295D-51AC-42E0-B8A8-016D6FF003B2}"/>
              </a:ext>
            </a:extLst>
          </p:cNvPr>
          <p:cNvSpPr txBox="1"/>
          <p:nvPr/>
        </p:nvSpPr>
        <p:spPr>
          <a:xfrm>
            <a:off x="539552" y="1491478"/>
            <a:ext cx="8136904" cy="5355312"/>
          </a:xfrm>
          <a:prstGeom prst="rect">
            <a:avLst/>
          </a:prstGeom>
          <a:noFill/>
        </p:spPr>
        <p:txBody>
          <a:bodyPr wrap="square" rtlCol="0" anchor="t">
            <a:spAutoFit/>
          </a:bodyPr>
          <a:lstStyle/>
          <a:p>
            <a:r>
              <a:rPr lang="en-GB" dirty="0">
                <a:latin typeface="Arial" panose="020B0604020202020204" pitchFamily="34" charset="0"/>
                <a:cs typeface="Arial" panose="020B0604020202020204" pitchFamily="34" charset="0"/>
              </a:rPr>
              <a:t>We could just consider all data in the same way, accepting that we need to be mindful and responsible of it all. However, under legislation, there are certain types of information that hold a higher level of importance or need to be considered in a slightly different way. </a:t>
            </a:r>
          </a:p>
          <a:p>
            <a:endParaRPr lang="en-GB" dirty="0">
              <a:latin typeface="Arial" panose="020B0604020202020204" pitchFamily="34" charset="0"/>
              <a:cs typeface="Arial" panose="020B0604020202020204" pitchFamily="34" charset="0"/>
            </a:endParaRPr>
          </a:p>
          <a:p>
            <a:r>
              <a:rPr lang="en-GB" dirty="0">
                <a:latin typeface="Arial" panose="020B0604020202020204" pitchFamily="34" charset="0"/>
                <a:cs typeface="Arial" panose="020B0604020202020204" pitchFamily="34" charset="0"/>
              </a:rPr>
              <a:t>This doesn’t mean other information isn't important, but we just need to be especially mindful when collecting, managing and storing information of a sensitive nature. </a:t>
            </a:r>
          </a:p>
          <a:p>
            <a:endParaRPr lang="en-GB" dirty="0">
              <a:latin typeface="Arial" panose="020B0604020202020204" pitchFamily="34" charset="0"/>
              <a:cs typeface="Arial" panose="020B0604020202020204" pitchFamily="34" charset="0"/>
            </a:endParaRPr>
          </a:p>
          <a:p>
            <a:r>
              <a:rPr lang="en-GB" b="1" dirty="0">
                <a:solidFill>
                  <a:srgbClr val="00B0F0"/>
                </a:solidFill>
                <a:latin typeface="Arial" panose="020B0604020202020204" pitchFamily="34" charset="0"/>
                <a:cs typeface="Arial" panose="020B0604020202020204" pitchFamily="34" charset="0"/>
              </a:rPr>
              <a:t>Personal information </a:t>
            </a:r>
            <a:r>
              <a:rPr lang="en-GB" dirty="0">
                <a:latin typeface="Arial" panose="020B0604020202020204" pitchFamily="34" charset="0"/>
                <a:cs typeface="Arial" panose="020B0604020202020204" pitchFamily="34" charset="0"/>
              </a:rPr>
              <a:t>is information which might help identify a specific person, especially when used in conjunction with each other.</a:t>
            </a:r>
            <a:r>
              <a:rPr lang="en-GB" dirty="0">
                <a:solidFill>
                  <a:srgbClr val="000000"/>
                </a:solidFill>
                <a:latin typeface="Arial" panose="020B0604020202020204" pitchFamily="34" charset="0"/>
                <a:cs typeface="Arial" panose="020B0604020202020204" pitchFamily="34" charset="0"/>
              </a:rPr>
              <a:t> </a:t>
            </a:r>
            <a:r>
              <a:rPr lang="en-GB" b="1" dirty="0">
                <a:solidFill>
                  <a:srgbClr val="00B0F0"/>
                </a:solidFill>
                <a:latin typeface="Arial" panose="020B0604020202020204" pitchFamily="34" charset="0"/>
                <a:cs typeface="Arial" panose="020B0604020202020204" pitchFamily="34" charset="0"/>
              </a:rPr>
              <a:t>For example</a:t>
            </a:r>
            <a:r>
              <a:rPr lang="en-GB" dirty="0">
                <a:latin typeface="Arial" panose="020B0604020202020204" pitchFamily="34" charset="0"/>
                <a:cs typeface="Arial" panose="020B0604020202020204" pitchFamily="34" charset="0"/>
              </a:rPr>
              <a:t> </a:t>
            </a:r>
            <a:r>
              <a:rPr lang="en-GB" i="1" dirty="0">
                <a:latin typeface="Arial" panose="020B0604020202020204" pitchFamily="34" charset="0"/>
                <a:cs typeface="Arial" panose="020B0604020202020204" pitchFamily="34" charset="0"/>
              </a:rPr>
              <a:t>John Smith </a:t>
            </a:r>
            <a:r>
              <a:rPr lang="en-GB" dirty="0">
                <a:latin typeface="Arial" panose="020B0604020202020204" pitchFamily="34" charset="0"/>
                <a:cs typeface="Arial" panose="020B0604020202020204" pitchFamily="34" charset="0"/>
              </a:rPr>
              <a:t>on its own might not be considered personal information, but </a:t>
            </a:r>
            <a:r>
              <a:rPr lang="en-GB" i="1" dirty="0">
                <a:latin typeface="Arial" panose="020B0604020202020204" pitchFamily="34" charset="0"/>
                <a:cs typeface="Arial" panose="020B0604020202020204" pitchFamily="34" charset="0"/>
              </a:rPr>
              <a:t>John Smith who lives on High Road in Fyfe</a:t>
            </a:r>
            <a:r>
              <a:rPr lang="en-GB" dirty="0">
                <a:latin typeface="Arial" panose="020B0604020202020204" pitchFamily="34" charset="0"/>
                <a:cs typeface="Arial" panose="020B0604020202020204" pitchFamily="34" charset="0"/>
              </a:rPr>
              <a:t> can all be used together to identify a specific person. </a:t>
            </a:r>
          </a:p>
          <a:p>
            <a:endParaRPr lang="en-GB" dirty="0">
              <a:latin typeface="Arial" panose="020B0604020202020204" pitchFamily="34" charset="0"/>
              <a:cs typeface="Arial" panose="020B0604020202020204" pitchFamily="34" charset="0"/>
            </a:endParaRPr>
          </a:p>
          <a:p>
            <a:r>
              <a:rPr lang="en-GB" b="1" dirty="0">
                <a:solidFill>
                  <a:srgbClr val="00B0F0"/>
                </a:solidFill>
                <a:latin typeface="Arial" panose="020B0604020202020204" pitchFamily="34" charset="0"/>
                <a:cs typeface="Arial" panose="020B0604020202020204" pitchFamily="34" charset="0"/>
              </a:rPr>
              <a:t>Sensitive personal information </a:t>
            </a:r>
            <a:r>
              <a:rPr lang="en-GB" dirty="0">
                <a:latin typeface="Arial" panose="020B0604020202020204" pitchFamily="34" charset="0"/>
                <a:cs typeface="Arial" panose="020B0604020202020204" pitchFamily="34" charset="0"/>
              </a:rPr>
              <a:t>is information which might help someone form a biased opinion or be used to discriminate against somebody.</a:t>
            </a:r>
            <a:r>
              <a:rPr lang="en-GB" dirty="0">
                <a:solidFill>
                  <a:srgbClr val="000000"/>
                </a:solidFill>
                <a:latin typeface="Arial" panose="020B0604020202020204" pitchFamily="34" charset="0"/>
                <a:cs typeface="Arial" panose="020B0604020202020204" pitchFamily="34" charset="0"/>
              </a:rPr>
              <a:t> </a:t>
            </a:r>
            <a:r>
              <a:rPr lang="en-GB" b="1" dirty="0">
                <a:solidFill>
                  <a:srgbClr val="00B0F0"/>
                </a:solidFill>
                <a:latin typeface="Arial" panose="020B0604020202020204" pitchFamily="34" charset="0"/>
                <a:cs typeface="Arial" panose="020B0604020202020204" pitchFamily="34" charset="0"/>
              </a:rPr>
              <a:t>For example</a:t>
            </a:r>
            <a:r>
              <a:rPr lang="en-GB" dirty="0">
                <a:latin typeface="Arial" panose="020B0604020202020204" pitchFamily="34" charset="0"/>
                <a:cs typeface="Arial" panose="020B0604020202020204" pitchFamily="34" charset="0"/>
              </a:rPr>
              <a:t> knowing the political opinion somebody holds could mean they are open to stereotyping or different treatment. </a:t>
            </a:r>
          </a:p>
        </p:txBody>
      </p:sp>
    </p:spTree>
    <p:extLst>
      <p:ext uri="{BB962C8B-B14F-4D97-AF65-F5344CB8AC3E}">
        <p14:creationId xmlns:p14="http://schemas.microsoft.com/office/powerpoint/2010/main" val="1998778731"/>
      </p:ext>
    </p:extLst>
  </p:cSld>
  <p:clrMapOvr>
    <a:masterClrMapping/>
  </p:clrMapOvr>
  <mc:AlternateContent xmlns:mc="http://schemas.openxmlformats.org/markup-compatibility/2006" xmlns:p14="http://schemas.microsoft.com/office/powerpoint/2010/main">
    <mc:Choice Requires="p14">
      <p:transition spd="med" p14:dur="700" advClick="0" advTm="6000">
        <p:fade/>
      </p:transition>
    </mc:Choice>
    <mc:Fallback xmlns="">
      <p:transition spd="med" advClick="0" advTm="6000">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a:extLst>
              <a:ext uri="{FF2B5EF4-FFF2-40B4-BE49-F238E27FC236}">
                <a16:creationId xmlns:a16="http://schemas.microsoft.com/office/drawing/2014/main" id="{F5E9EFCB-FE36-4EB4-A7D9-793E5AFFB2D8}"/>
              </a:ext>
            </a:extLst>
          </p:cNvPr>
          <p:cNvGraphicFramePr>
            <a:graphicFrameLocks noGrp="1"/>
          </p:cNvGraphicFramePr>
          <p:nvPr>
            <p:extLst>
              <p:ext uri="{D42A27DB-BD31-4B8C-83A1-F6EECF244321}">
                <p14:modId xmlns:p14="http://schemas.microsoft.com/office/powerpoint/2010/main" val="2061446325"/>
              </p:ext>
            </p:extLst>
          </p:nvPr>
        </p:nvGraphicFramePr>
        <p:xfrm>
          <a:off x="899592" y="2198477"/>
          <a:ext cx="7416824" cy="4426808"/>
        </p:xfrm>
        <a:graphic>
          <a:graphicData uri="http://schemas.openxmlformats.org/drawingml/2006/table">
            <a:tbl>
              <a:tblPr firstRow="1" bandRow="1">
                <a:tableStyleId>{5C22544A-7EE6-4342-B048-85BDC9FD1C3A}</a:tableStyleId>
              </a:tblPr>
              <a:tblGrid>
                <a:gridCol w="3888432">
                  <a:extLst>
                    <a:ext uri="{9D8B030D-6E8A-4147-A177-3AD203B41FA5}">
                      <a16:colId xmlns:a16="http://schemas.microsoft.com/office/drawing/2014/main" val="3367380131"/>
                    </a:ext>
                  </a:extLst>
                </a:gridCol>
                <a:gridCol w="3528392">
                  <a:extLst>
                    <a:ext uri="{9D8B030D-6E8A-4147-A177-3AD203B41FA5}">
                      <a16:colId xmlns:a16="http://schemas.microsoft.com/office/drawing/2014/main" val="3595481080"/>
                    </a:ext>
                  </a:extLst>
                </a:gridCol>
              </a:tblGrid>
              <a:tr h="454559">
                <a:tc>
                  <a:txBody>
                    <a:bodyPr/>
                    <a:lstStyle/>
                    <a:p>
                      <a:pPr>
                        <a:buNone/>
                      </a:pPr>
                      <a:r>
                        <a:rPr lang="en-GB" sz="1600" b="1" dirty="0">
                          <a:latin typeface="Arial"/>
                        </a:rPr>
                        <a:t>Personal information</a:t>
                      </a:r>
                    </a:p>
                  </a:txBody>
                  <a:tcPr>
                    <a:solidFill>
                      <a:srgbClr val="00B0F0"/>
                    </a:solidFill>
                  </a:tcPr>
                </a:tc>
                <a:tc>
                  <a:txBody>
                    <a:bodyPr/>
                    <a:lstStyle/>
                    <a:p>
                      <a:pPr>
                        <a:buNone/>
                      </a:pPr>
                      <a:r>
                        <a:rPr lang="en-GB" sz="1600" dirty="0">
                          <a:latin typeface="Arial"/>
                        </a:rPr>
                        <a:t>Sensitive personal information</a:t>
                      </a:r>
                    </a:p>
                  </a:txBody>
                  <a:tcPr>
                    <a:solidFill>
                      <a:srgbClr val="00B0F0"/>
                    </a:solidFill>
                  </a:tcPr>
                </a:tc>
                <a:extLst>
                  <a:ext uri="{0D108BD9-81ED-4DB2-BD59-A6C34878D82A}">
                    <a16:rowId xmlns:a16="http://schemas.microsoft.com/office/drawing/2014/main" val="2916461986"/>
                  </a:ext>
                </a:extLst>
              </a:tr>
              <a:tr h="259748">
                <a:tc>
                  <a:txBody>
                    <a:bodyPr/>
                    <a:lstStyle/>
                    <a:p>
                      <a:r>
                        <a:rPr lang="en-GB" sz="1600" dirty="0">
                          <a:latin typeface="Arial" panose="020B0604020202020204" pitchFamily="34" charset="0"/>
                          <a:cs typeface="Arial" panose="020B0604020202020204" pitchFamily="34" charset="0"/>
                        </a:rPr>
                        <a:t>Name</a:t>
                      </a:r>
                    </a:p>
                  </a:txBody>
                  <a:tcPr>
                    <a:solidFill>
                      <a:schemeClr val="accent5">
                        <a:lumMod val="20000"/>
                        <a:lumOff val="80000"/>
                      </a:schemeClr>
                    </a:solidFill>
                  </a:tcPr>
                </a:tc>
                <a:tc>
                  <a:txBody>
                    <a:bodyPr/>
                    <a:lstStyle/>
                    <a:p>
                      <a:pPr>
                        <a:buNone/>
                      </a:pPr>
                      <a:r>
                        <a:rPr lang="en-GB" sz="1600" dirty="0">
                          <a:latin typeface="Arial"/>
                          <a:cs typeface="Arial"/>
                        </a:rPr>
                        <a:t>Race</a:t>
                      </a:r>
                    </a:p>
                  </a:txBody>
                  <a:tcPr>
                    <a:solidFill>
                      <a:schemeClr val="accent5">
                        <a:lumMod val="20000"/>
                        <a:lumOff val="80000"/>
                      </a:schemeClr>
                    </a:solidFill>
                  </a:tcPr>
                </a:tc>
                <a:extLst>
                  <a:ext uri="{0D108BD9-81ED-4DB2-BD59-A6C34878D82A}">
                    <a16:rowId xmlns:a16="http://schemas.microsoft.com/office/drawing/2014/main" val="988335999"/>
                  </a:ext>
                </a:extLst>
              </a:tr>
              <a:tr h="259748">
                <a:tc>
                  <a:txBody>
                    <a:bodyPr/>
                    <a:lstStyle/>
                    <a:p>
                      <a:r>
                        <a:rPr lang="en-GB" sz="1600" dirty="0">
                          <a:latin typeface="Arial" panose="020B0604020202020204" pitchFamily="34" charset="0"/>
                          <a:cs typeface="Arial" panose="020B0604020202020204" pitchFamily="34" charset="0"/>
                        </a:rPr>
                        <a:t>Address</a:t>
                      </a:r>
                    </a:p>
                  </a:txBody>
                  <a:tcPr>
                    <a:solidFill>
                      <a:schemeClr val="accent5">
                        <a:lumMod val="20000"/>
                        <a:lumOff val="80000"/>
                      </a:schemeClr>
                    </a:solidFill>
                  </a:tcPr>
                </a:tc>
                <a:tc>
                  <a:txBody>
                    <a:bodyPr/>
                    <a:lstStyle/>
                    <a:p>
                      <a:pPr>
                        <a:buNone/>
                      </a:pPr>
                      <a:r>
                        <a:rPr lang="en-GB" sz="1600" dirty="0">
                          <a:latin typeface="Arial"/>
                          <a:cs typeface="Arial"/>
                        </a:rPr>
                        <a:t>Religion</a:t>
                      </a:r>
                    </a:p>
                  </a:txBody>
                  <a:tcPr>
                    <a:solidFill>
                      <a:schemeClr val="accent5">
                        <a:lumMod val="20000"/>
                        <a:lumOff val="80000"/>
                      </a:schemeClr>
                    </a:solidFill>
                  </a:tcPr>
                </a:tc>
                <a:extLst>
                  <a:ext uri="{0D108BD9-81ED-4DB2-BD59-A6C34878D82A}">
                    <a16:rowId xmlns:a16="http://schemas.microsoft.com/office/drawing/2014/main" val="2848044426"/>
                  </a:ext>
                </a:extLst>
              </a:tr>
              <a:tr h="259748">
                <a:tc>
                  <a:txBody>
                    <a:bodyPr/>
                    <a:lstStyle/>
                    <a:p>
                      <a:pPr>
                        <a:buNone/>
                      </a:pPr>
                      <a:r>
                        <a:rPr lang="en-GB" sz="1600" dirty="0">
                          <a:latin typeface="Arial"/>
                          <a:cs typeface="Arial"/>
                        </a:rPr>
                        <a:t>Date of birth</a:t>
                      </a:r>
                      <a:endParaRPr lang="en-GB" sz="1600" dirty="0">
                        <a:latin typeface="Arial" panose="020B0604020202020204" pitchFamily="34" charset="0"/>
                        <a:cs typeface="Arial" panose="020B0604020202020204" pitchFamily="34" charset="0"/>
                      </a:endParaRPr>
                    </a:p>
                  </a:txBody>
                  <a:tcPr>
                    <a:solidFill>
                      <a:schemeClr val="accent5">
                        <a:lumMod val="20000"/>
                        <a:lumOff val="80000"/>
                      </a:schemeClr>
                    </a:solidFill>
                  </a:tcPr>
                </a:tc>
                <a:tc>
                  <a:txBody>
                    <a:bodyPr/>
                    <a:lstStyle/>
                    <a:p>
                      <a:pPr>
                        <a:buNone/>
                      </a:pPr>
                      <a:r>
                        <a:rPr lang="en-GB" sz="1600" dirty="0">
                          <a:latin typeface="Arial"/>
                          <a:cs typeface="Arial"/>
                        </a:rPr>
                        <a:t>Political opinion</a:t>
                      </a:r>
                    </a:p>
                  </a:txBody>
                  <a:tcPr>
                    <a:solidFill>
                      <a:schemeClr val="accent5">
                        <a:lumMod val="20000"/>
                        <a:lumOff val="80000"/>
                      </a:schemeClr>
                    </a:solidFill>
                  </a:tcPr>
                </a:tc>
                <a:extLst>
                  <a:ext uri="{0D108BD9-81ED-4DB2-BD59-A6C34878D82A}">
                    <a16:rowId xmlns:a16="http://schemas.microsoft.com/office/drawing/2014/main" val="2824998655"/>
                  </a:ext>
                </a:extLst>
              </a:tr>
              <a:tr h="259748">
                <a:tc>
                  <a:txBody>
                    <a:bodyPr/>
                    <a:lstStyle/>
                    <a:p>
                      <a:r>
                        <a:rPr lang="en-GB" sz="1600" dirty="0">
                          <a:latin typeface="Arial" panose="020B0604020202020204" pitchFamily="34" charset="0"/>
                          <a:cs typeface="Arial" panose="020B0604020202020204" pitchFamily="34" charset="0"/>
                        </a:rPr>
                        <a:t>Email address</a:t>
                      </a:r>
                    </a:p>
                  </a:txBody>
                  <a:tcPr>
                    <a:solidFill>
                      <a:schemeClr val="accent5">
                        <a:lumMod val="20000"/>
                        <a:lumOff val="80000"/>
                      </a:schemeClr>
                    </a:solidFill>
                  </a:tcPr>
                </a:tc>
                <a:tc>
                  <a:txBody>
                    <a:bodyPr/>
                    <a:lstStyle/>
                    <a:p>
                      <a:pPr>
                        <a:buNone/>
                      </a:pPr>
                      <a:r>
                        <a:rPr lang="en-GB" sz="1600" dirty="0">
                          <a:latin typeface="Arial"/>
                          <a:cs typeface="Arial"/>
                        </a:rPr>
                        <a:t>Trade union membership</a:t>
                      </a:r>
                    </a:p>
                  </a:txBody>
                  <a:tcPr>
                    <a:solidFill>
                      <a:schemeClr val="accent5">
                        <a:lumMod val="20000"/>
                        <a:lumOff val="80000"/>
                      </a:schemeClr>
                    </a:solidFill>
                  </a:tcPr>
                </a:tc>
                <a:extLst>
                  <a:ext uri="{0D108BD9-81ED-4DB2-BD59-A6C34878D82A}">
                    <a16:rowId xmlns:a16="http://schemas.microsoft.com/office/drawing/2014/main" val="2115429418"/>
                  </a:ext>
                </a:extLst>
              </a:tr>
              <a:tr h="436569">
                <a:tc>
                  <a:txBody>
                    <a:bodyPr/>
                    <a:lstStyle/>
                    <a:p>
                      <a:r>
                        <a:rPr lang="en-GB" sz="1600" dirty="0">
                          <a:latin typeface="Arial" panose="020B0604020202020204" pitchFamily="34" charset="0"/>
                          <a:cs typeface="Arial" panose="020B0604020202020204" pitchFamily="34" charset="0"/>
                        </a:rPr>
                        <a:t>Photographs</a:t>
                      </a:r>
                    </a:p>
                  </a:txBody>
                  <a:tcPr>
                    <a:solidFill>
                      <a:schemeClr val="accent5">
                        <a:lumMod val="20000"/>
                        <a:lumOff val="80000"/>
                      </a:schemeClr>
                    </a:solidFill>
                  </a:tcPr>
                </a:tc>
                <a:tc>
                  <a:txBody>
                    <a:bodyPr/>
                    <a:lstStyle/>
                    <a:p>
                      <a:pPr>
                        <a:buNone/>
                      </a:pPr>
                      <a:r>
                        <a:rPr lang="en-GB" sz="1600" dirty="0">
                          <a:latin typeface="Arial"/>
                          <a:cs typeface="Arial"/>
                        </a:rPr>
                        <a:t>Sexual orientation</a:t>
                      </a:r>
                    </a:p>
                  </a:txBody>
                  <a:tcPr>
                    <a:solidFill>
                      <a:schemeClr val="accent5">
                        <a:lumMod val="20000"/>
                        <a:lumOff val="80000"/>
                      </a:schemeClr>
                    </a:solidFill>
                  </a:tcPr>
                </a:tc>
                <a:extLst>
                  <a:ext uri="{0D108BD9-81ED-4DB2-BD59-A6C34878D82A}">
                    <a16:rowId xmlns:a16="http://schemas.microsoft.com/office/drawing/2014/main" val="1277813583"/>
                  </a:ext>
                </a:extLst>
              </a:tr>
              <a:tr h="259748">
                <a:tc>
                  <a:txBody>
                    <a:bodyPr/>
                    <a:lstStyle/>
                    <a:p>
                      <a:pPr>
                        <a:buNone/>
                      </a:pPr>
                      <a:r>
                        <a:rPr lang="en-GB" sz="1600" dirty="0">
                          <a:latin typeface="Arial"/>
                          <a:cs typeface="Arial"/>
                        </a:rPr>
                        <a:t>IP address – the unique digital address attributed to your digital devices</a:t>
                      </a:r>
                    </a:p>
                  </a:txBody>
                  <a:tcPr>
                    <a:solidFill>
                      <a:schemeClr val="accent5">
                        <a:lumMod val="20000"/>
                        <a:lumOff val="80000"/>
                      </a:schemeClr>
                    </a:solidFill>
                  </a:tcPr>
                </a:tc>
                <a:tc>
                  <a:txBody>
                    <a:bodyPr/>
                    <a:lstStyle/>
                    <a:p>
                      <a:pPr>
                        <a:buNone/>
                      </a:pPr>
                      <a:r>
                        <a:rPr lang="en-GB" sz="1600" dirty="0">
                          <a:latin typeface="Arial"/>
                          <a:cs typeface="Arial"/>
                        </a:rPr>
                        <a:t>Sex life</a:t>
                      </a:r>
                    </a:p>
                  </a:txBody>
                  <a:tcPr>
                    <a:solidFill>
                      <a:schemeClr val="accent5">
                        <a:lumMod val="20000"/>
                        <a:lumOff val="80000"/>
                      </a:schemeClr>
                    </a:solidFill>
                  </a:tcPr>
                </a:tc>
                <a:extLst>
                  <a:ext uri="{0D108BD9-81ED-4DB2-BD59-A6C34878D82A}">
                    <a16:rowId xmlns:a16="http://schemas.microsoft.com/office/drawing/2014/main" val="1535174046"/>
                  </a:ext>
                </a:extLst>
              </a:tr>
              <a:tr h="314257">
                <a:tc>
                  <a:txBody>
                    <a:bodyPr/>
                    <a:lstStyle/>
                    <a:p>
                      <a:r>
                        <a:rPr lang="en-GB" sz="1600" dirty="0">
                          <a:latin typeface="Arial" panose="020B0604020202020204" pitchFamily="34" charset="0"/>
                          <a:cs typeface="Arial" panose="020B0604020202020204" pitchFamily="34" charset="0"/>
                        </a:rPr>
                        <a:t>Location data</a:t>
                      </a:r>
                    </a:p>
                  </a:txBody>
                  <a:tcPr>
                    <a:solidFill>
                      <a:schemeClr val="accent5">
                        <a:lumMod val="20000"/>
                        <a:lumOff val="80000"/>
                      </a:schemeClr>
                    </a:solidFill>
                  </a:tcPr>
                </a:tc>
                <a:tc>
                  <a:txBody>
                    <a:bodyPr/>
                    <a:lstStyle/>
                    <a:p>
                      <a:pPr>
                        <a:buNone/>
                      </a:pPr>
                      <a:r>
                        <a:rPr lang="en-GB" sz="1600" dirty="0">
                          <a:latin typeface="Arial"/>
                          <a:cs typeface="Arial"/>
                        </a:rPr>
                        <a:t>Gender identity</a:t>
                      </a:r>
                    </a:p>
                  </a:txBody>
                  <a:tcPr>
                    <a:solidFill>
                      <a:schemeClr val="accent5">
                        <a:lumMod val="20000"/>
                        <a:lumOff val="80000"/>
                      </a:schemeClr>
                    </a:solidFill>
                  </a:tcPr>
                </a:tc>
                <a:extLst>
                  <a:ext uri="{0D108BD9-81ED-4DB2-BD59-A6C34878D82A}">
                    <a16:rowId xmlns:a16="http://schemas.microsoft.com/office/drawing/2014/main" val="3238479580"/>
                  </a:ext>
                </a:extLst>
              </a:tr>
              <a:tr h="259748">
                <a:tc>
                  <a:txBody>
                    <a:bodyPr/>
                    <a:lstStyle/>
                    <a:p>
                      <a:pPr>
                        <a:buNone/>
                      </a:pPr>
                      <a:r>
                        <a:rPr lang="en-GB" sz="1600" dirty="0">
                          <a:latin typeface="Arial"/>
                          <a:cs typeface="Arial"/>
                        </a:rPr>
                        <a:t>Online behaviours – traced through 'cookies'</a:t>
                      </a:r>
                    </a:p>
                  </a:txBody>
                  <a:tcPr>
                    <a:solidFill>
                      <a:schemeClr val="accent5">
                        <a:lumMod val="20000"/>
                        <a:lumOff val="80000"/>
                      </a:schemeClr>
                    </a:solidFill>
                  </a:tcPr>
                </a:tc>
                <a:tc>
                  <a:txBody>
                    <a:bodyPr/>
                    <a:lstStyle/>
                    <a:p>
                      <a:pPr>
                        <a:buNone/>
                      </a:pPr>
                      <a:r>
                        <a:rPr lang="en-GB" sz="1600" dirty="0">
                          <a:latin typeface="Arial"/>
                          <a:cs typeface="Arial"/>
                        </a:rPr>
                        <a:t>Health information</a:t>
                      </a:r>
                    </a:p>
                  </a:txBody>
                  <a:tcPr>
                    <a:solidFill>
                      <a:schemeClr val="accent5">
                        <a:lumMod val="20000"/>
                        <a:lumOff val="80000"/>
                      </a:schemeClr>
                    </a:solidFill>
                  </a:tcPr>
                </a:tc>
                <a:extLst>
                  <a:ext uri="{0D108BD9-81ED-4DB2-BD59-A6C34878D82A}">
                    <a16:rowId xmlns:a16="http://schemas.microsoft.com/office/drawing/2014/main" val="3394007239"/>
                  </a:ext>
                </a:extLst>
              </a:tr>
              <a:tr h="291769">
                <a:tc>
                  <a:txBody>
                    <a:bodyPr/>
                    <a:lstStyle/>
                    <a:p>
                      <a:r>
                        <a:rPr lang="en-GB" sz="1600" dirty="0">
                          <a:latin typeface="Arial" panose="020B0604020202020204" pitchFamily="34" charset="0"/>
                          <a:cs typeface="Arial" panose="020B0604020202020204" pitchFamily="34" charset="0"/>
                        </a:rPr>
                        <a:t>Profiling and analytics data</a:t>
                      </a:r>
                    </a:p>
                  </a:txBody>
                  <a:tcPr>
                    <a:solidFill>
                      <a:schemeClr val="accent5">
                        <a:lumMod val="20000"/>
                        <a:lumOff val="80000"/>
                      </a:schemeClr>
                    </a:solidFill>
                  </a:tcPr>
                </a:tc>
                <a:tc>
                  <a:txBody>
                    <a:bodyPr/>
                    <a:lstStyle/>
                    <a:p>
                      <a:r>
                        <a:rPr lang="en-GB" sz="1600" dirty="0">
                          <a:latin typeface="Arial" panose="020B0604020202020204" pitchFamily="34" charset="0"/>
                          <a:cs typeface="Arial" panose="020B0604020202020204" pitchFamily="34" charset="0"/>
                        </a:rPr>
                        <a:t>Biometric data</a:t>
                      </a:r>
                    </a:p>
                  </a:txBody>
                  <a:tcPr>
                    <a:solidFill>
                      <a:schemeClr val="accent5">
                        <a:lumMod val="20000"/>
                        <a:lumOff val="80000"/>
                      </a:schemeClr>
                    </a:solidFill>
                  </a:tcPr>
                </a:tc>
                <a:extLst>
                  <a:ext uri="{0D108BD9-81ED-4DB2-BD59-A6C34878D82A}">
                    <a16:rowId xmlns:a16="http://schemas.microsoft.com/office/drawing/2014/main" val="2426930725"/>
                  </a:ext>
                </a:extLst>
              </a:tr>
              <a:tr h="259748">
                <a:tc>
                  <a:txBody>
                    <a:bodyPr/>
                    <a:lstStyle/>
                    <a:p>
                      <a:endParaRPr lang="en-GB">
                        <a:latin typeface="Arial" panose="020B0604020202020204" pitchFamily="34" charset="0"/>
                        <a:cs typeface="Arial" panose="020B0604020202020204" pitchFamily="34" charset="0"/>
                      </a:endParaRPr>
                    </a:p>
                  </a:txBody>
                  <a:tcPr>
                    <a:solidFill>
                      <a:schemeClr val="accent5">
                        <a:lumMod val="20000"/>
                        <a:lumOff val="80000"/>
                      </a:schemeClr>
                    </a:solidFill>
                  </a:tcPr>
                </a:tc>
                <a:tc>
                  <a:txBody>
                    <a:bodyPr/>
                    <a:lstStyle/>
                    <a:p>
                      <a:r>
                        <a:rPr lang="en-GB" sz="1600" dirty="0">
                          <a:latin typeface="Arial" panose="020B0604020202020204" pitchFamily="34" charset="0"/>
                          <a:cs typeface="Arial" panose="020B0604020202020204" pitchFamily="34" charset="0"/>
                        </a:rPr>
                        <a:t>Genetic data</a:t>
                      </a:r>
                    </a:p>
                  </a:txBody>
                  <a:tcPr>
                    <a:solidFill>
                      <a:schemeClr val="accent5">
                        <a:lumMod val="20000"/>
                        <a:lumOff val="80000"/>
                      </a:schemeClr>
                    </a:solidFill>
                  </a:tcPr>
                </a:tc>
                <a:extLst>
                  <a:ext uri="{0D108BD9-81ED-4DB2-BD59-A6C34878D82A}">
                    <a16:rowId xmlns:a16="http://schemas.microsoft.com/office/drawing/2014/main" val="780907470"/>
                  </a:ext>
                </a:extLst>
              </a:tr>
            </a:tbl>
          </a:graphicData>
        </a:graphic>
      </p:graphicFrame>
      <p:sp>
        <p:nvSpPr>
          <p:cNvPr id="5" name="Rectangle 4">
            <a:extLst>
              <a:ext uri="{FF2B5EF4-FFF2-40B4-BE49-F238E27FC236}">
                <a16:creationId xmlns:a16="http://schemas.microsoft.com/office/drawing/2014/main" id="{E057BF81-48AE-4158-AF05-5DD911F287C9}"/>
              </a:ext>
            </a:extLst>
          </p:cNvPr>
          <p:cNvSpPr/>
          <p:nvPr/>
        </p:nvSpPr>
        <p:spPr>
          <a:xfrm>
            <a:off x="-540568" y="476672"/>
            <a:ext cx="10297144" cy="720080"/>
          </a:xfrm>
          <a:prstGeom prst="rect">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2800" dirty="0"/>
              <a:t>	</a:t>
            </a:r>
            <a:r>
              <a:rPr lang="en-GB" sz="2800" b="1" dirty="0">
                <a:latin typeface="Arial"/>
                <a:cs typeface="Arial"/>
              </a:rPr>
              <a:t>Defining information</a:t>
            </a:r>
          </a:p>
        </p:txBody>
      </p:sp>
      <p:sp>
        <p:nvSpPr>
          <p:cNvPr id="2" name="TextBox 1">
            <a:extLst>
              <a:ext uri="{FF2B5EF4-FFF2-40B4-BE49-F238E27FC236}">
                <a16:creationId xmlns:a16="http://schemas.microsoft.com/office/drawing/2014/main" id="{48E5FE3B-2C1A-4B78-93ED-C98C44D2449D}"/>
              </a:ext>
            </a:extLst>
          </p:cNvPr>
          <p:cNvSpPr txBox="1"/>
          <p:nvPr/>
        </p:nvSpPr>
        <p:spPr>
          <a:xfrm>
            <a:off x="395536" y="1552146"/>
            <a:ext cx="8263391" cy="369332"/>
          </a:xfrm>
          <a:prstGeom prst="rect">
            <a:avLst/>
          </a:prstGeom>
          <a:noFill/>
        </p:spPr>
        <p:txBody>
          <a:bodyPr wrap="square" rtlCol="0">
            <a:spAutoFit/>
          </a:bodyPr>
          <a:lstStyle/>
          <a:p>
            <a:r>
              <a:rPr lang="en-GB" dirty="0">
                <a:latin typeface="Arial" panose="020B0604020202020204" pitchFamily="34" charset="0"/>
                <a:cs typeface="Arial" panose="020B0604020202020204" pitchFamily="34" charset="0"/>
              </a:rPr>
              <a:t>Please find below the types of information that fall within each category:</a:t>
            </a:r>
          </a:p>
        </p:txBody>
      </p:sp>
    </p:spTree>
    <p:extLst>
      <p:ext uri="{BB962C8B-B14F-4D97-AF65-F5344CB8AC3E}">
        <p14:creationId xmlns:p14="http://schemas.microsoft.com/office/powerpoint/2010/main" val="2649394791"/>
      </p:ext>
    </p:extLst>
  </p:cSld>
  <p:clrMapOvr>
    <a:masterClrMapping/>
  </p:clrMapOvr>
  <mc:AlternateContent xmlns:mc="http://schemas.openxmlformats.org/markup-compatibility/2006" xmlns:p14="http://schemas.microsoft.com/office/powerpoint/2010/main">
    <mc:Choice Requires="p14">
      <p:transition spd="med" p14:dur="700" advClick="0" advTm="6000">
        <p:fade/>
      </p:transition>
    </mc:Choice>
    <mc:Fallback xmlns="">
      <p:transition spd="med" advClick="0" advTm="6000">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612576" y="404664"/>
            <a:ext cx="10297144" cy="720080"/>
          </a:xfrm>
          <a:prstGeom prst="rect">
            <a:avLst/>
          </a:prstGeom>
          <a:no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3200" b="1" dirty="0">
                <a:solidFill>
                  <a:srgbClr val="00B0F0"/>
                </a:solidFill>
                <a:latin typeface="Arial" panose="020B0604020202020204" pitchFamily="34" charset="0"/>
                <a:cs typeface="Arial" pitchFamily="34" charset="0"/>
              </a:rPr>
              <a:t>	</a:t>
            </a:r>
            <a:r>
              <a:rPr lang="en-GB" sz="2600" b="1" dirty="0">
                <a:solidFill>
                  <a:srgbClr val="00B0F0"/>
                </a:solidFill>
                <a:latin typeface="Arial" panose="020B0604020202020204" pitchFamily="34" charset="0"/>
                <a:cs typeface="Arial" panose="020B0604020202020204" pitchFamily="34" charset="0"/>
              </a:rPr>
              <a:t>Should different types of data be managed differently?</a:t>
            </a:r>
          </a:p>
        </p:txBody>
      </p:sp>
      <p:sp>
        <p:nvSpPr>
          <p:cNvPr id="5" name="Rectangle 4">
            <a:extLst>
              <a:ext uri="{FF2B5EF4-FFF2-40B4-BE49-F238E27FC236}">
                <a16:creationId xmlns:a16="http://schemas.microsoft.com/office/drawing/2014/main" id="{A25C5F76-CB57-4C32-A80A-60829C66138D}"/>
              </a:ext>
            </a:extLst>
          </p:cNvPr>
          <p:cNvSpPr/>
          <p:nvPr/>
        </p:nvSpPr>
        <p:spPr>
          <a:xfrm>
            <a:off x="-612576" y="3916866"/>
            <a:ext cx="10297144" cy="720080"/>
          </a:xfrm>
          <a:prstGeom prst="rect">
            <a:avLst/>
          </a:prstGeom>
          <a:no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2"/>
            <a:r>
              <a:rPr lang="en-GB" sz="2600" b="1" dirty="0">
                <a:solidFill>
                  <a:srgbClr val="00B0F0"/>
                </a:solidFill>
                <a:latin typeface="Arial" panose="020B0604020202020204" pitchFamily="34" charset="0"/>
                <a:cs typeface="Arial" panose="020B0604020202020204" pitchFamily="34" charset="0"/>
              </a:rPr>
              <a:t>When deciding what information to collect…</a:t>
            </a:r>
          </a:p>
        </p:txBody>
      </p:sp>
      <p:sp>
        <p:nvSpPr>
          <p:cNvPr id="2" name="TextBox 1">
            <a:extLst>
              <a:ext uri="{FF2B5EF4-FFF2-40B4-BE49-F238E27FC236}">
                <a16:creationId xmlns:a16="http://schemas.microsoft.com/office/drawing/2014/main" id="{7869A241-93C2-4EAB-AAA3-C7177627B8AA}"/>
              </a:ext>
            </a:extLst>
          </p:cNvPr>
          <p:cNvSpPr txBox="1"/>
          <p:nvPr/>
        </p:nvSpPr>
        <p:spPr>
          <a:xfrm>
            <a:off x="323528" y="1308514"/>
            <a:ext cx="8195020" cy="2308324"/>
          </a:xfrm>
          <a:prstGeom prst="rect">
            <a:avLst/>
          </a:prstGeom>
          <a:noFill/>
        </p:spPr>
        <p:txBody>
          <a:bodyPr wrap="square" rtlCol="0" anchor="t">
            <a:spAutoFit/>
          </a:bodyPr>
          <a:lstStyle/>
          <a:p>
            <a:r>
              <a:rPr lang="en-GB" dirty="0">
                <a:latin typeface="Arial" panose="020B0604020202020204" pitchFamily="34" charset="0"/>
                <a:cs typeface="Arial" panose="020B0604020202020204" pitchFamily="34" charset="0"/>
              </a:rPr>
              <a:t>All information is important, and while there are differences, it is best practice to ensure you take measures to maintain the confidentiality of </a:t>
            </a:r>
            <a:r>
              <a:rPr lang="en-GB" i="1" dirty="0">
                <a:latin typeface="Arial" panose="020B0604020202020204" pitchFamily="34" charset="0"/>
                <a:cs typeface="Arial" panose="020B0604020202020204" pitchFamily="34" charset="0"/>
              </a:rPr>
              <a:t>anything</a:t>
            </a:r>
            <a:r>
              <a:rPr lang="en-GB" dirty="0">
                <a:latin typeface="Arial" panose="020B0604020202020204" pitchFamily="34" charset="0"/>
                <a:cs typeface="Arial" panose="020B0604020202020204" pitchFamily="34" charset="0"/>
              </a:rPr>
              <a:t> that is shared with you. </a:t>
            </a:r>
          </a:p>
          <a:p>
            <a:endParaRPr lang="en-GB" dirty="0">
              <a:latin typeface="Arial" panose="020B0604020202020204" pitchFamily="34" charset="0"/>
              <a:cs typeface="Arial" panose="020B0604020202020204" pitchFamily="34" charset="0"/>
            </a:endParaRPr>
          </a:p>
          <a:p>
            <a:r>
              <a:rPr lang="en-GB" dirty="0">
                <a:latin typeface="Arial" panose="020B0604020202020204" pitchFamily="34" charset="0"/>
                <a:cs typeface="Arial" panose="020B0604020202020204" pitchFamily="34" charset="0"/>
              </a:rPr>
              <a:t>When you are asking for information from anyone, it is worth taking a moment and justifying why you need it. This is particularly relevant when collecting </a:t>
            </a:r>
            <a:r>
              <a:rPr lang="en-GB" i="1" dirty="0">
                <a:latin typeface="Arial" panose="020B0604020202020204" pitchFamily="34" charset="0"/>
                <a:cs typeface="Arial" panose="020B0604020202020204" pitchFamily="34" charset="0"/>
              </a:rPr>
              <a:t>sensitive personal information</a:t>
            </a:r>
            <a:r>
              <a:rPr lang="en-GB" dirty="0">
                <a:latin typeface="Arial" panose="020B0604020202020204" pitchFamily="34" charset="0"/>
                <a:cs typeface="Arial" panose="020B0604020202020204" pitchFamily="34" charset="0"/>
              </a:rPr>
              <a:t>, but is a good practice for considering your overall information needs.  </a:t>
            </a:r>
          </a:p>
        </p:txBody>
      </p:sp>
      <p:sp>
        <p:nvSpPr>
          <p:cNvPr id="3" name="TextBox 2">
            <a:extLst>
              <a:ext uri="{FF2B5EF4-FFF2-40B4-BE49-F238E27FC236}">
                <a16:creationId xmlns:a16="http://schemas.microsoft.com/office/drawing/2014/main" id="{A07377EA-84E6-452F-896F-A97CD3B7D0DA}"/>
              </a:ext>
            </a:extLst>
          </p:cNvPr>
          <p:cNvSpPr txBox="1"/>
          <p:nvPr/>
        </p:nvSpPr>
        <p:spPr>
          <a:xfrm>
            <a:off x="431540" y="4763418"/>
            <a:ext cx="8280920" cy="523220"/>
          </a:xfrm>
          <a:prstGeom prst="rect">
            <a:avLst/>
          </a:prstGeom>
          <a:noFill/>
        </p:spPr>
        <p:txBody>
          <a:bodyPr wrap="square" rtlCol="0" anchor="t">
            <a:spAutoFit/>
          </a:bodyPr>
          <a:lstStyle/>
          <a:p>
            <a:pPr algn="ctr"/>
            <a:r>
              <a:rPr lang="en-GB" sz="2800" b="1" dirty="0">
                <a:solidFill>
                  <a:srgbClr val="000000"/>
                </a:solidFill>
                <a:latin typeface="Arial"/>
                <a:cs typeface="Arial"/>
              </a:rPr>
              <a:t>if in doubt, leave it out</a:t>
            </a:r>
          </a:p>
        </p:txBody>
      </p:sp>
    </p:spTree>
    <p:extLst>
      <p:ext uri="{BB962C8B-B14F-4D97-AF65-F5344CB8AC3E}">
        <p14:creationId xmlns:p14="http://schemas.microsoft.com/office/powerpoint/2010/main" val="1041781964"/>
      </p:ext>
    </p:extLst>
  </p:cSld>
  <p:clrMapOvr>
    <a:masterClrMapping/>
  </p:clrMapOvr>
  <mc:AlternateContent xmlns:mc="http://schemas.openxmlformats.org/markup-compatibility/2006" xmlns:p14="http://schemas.microsoft.com/office/powerpoint/2010/main">
    <mc:Choice Requires="p14">
      <p:transition spd="med" p14:dur="700" advClick="0" advTm="6000">
        <p:fade/>
      </p:transition>
    </mc:Choice>
    <mc:Fallback xmlns="">
      <p:transition spd="med" advClick="0" advTm="6000">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540568" y="476672"/>
            <a:ext cx="10297144" cy="720080"/>
          </a:xfrm>
          <a:prstGeom prst="rect">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2800" b="1" dirty="0">
                <a:latin typeface="Arial" panose="020B0604020202020204" pitchFamily="34" charset="0"/>
                <a:cs typeface="Arial" panose="020B0604020202020204" pitchFamily="34" charset="0"/>
              </a:rPr>
              <a:t>	Content of this training	</a:t>
            </a:r>
            <a:endParaRPr lang="en-GB" sz="3200" b="1" dirty="0">
              <a:latin typeface="Arial" panose="020B0604020202020204" pitchFamily="34" charset="0"/>
              <a:cs typeface="Arial" pitchFamily="34" charset="0"/>
            </a:endParaRPr>
          </a:p>
        </p:txBody>
      </p:sp>
      <p:sp>
        <p:nvSpPr>
          <p:cNvPr id="3" name="TextBox 2">
            <a:extLst>
              <a:ext uri="{FF2B5EF4-FFF2-40B4-BE49-F238E27FC236}">
                <a16:creationId xmlns:a16="http://schemas.microsoft.com/office/drawing/2014/main" id="{625CFE41-CC23-40AB-9AD5-A53B527DAAEA}"/>
              </a:ext>
            </a:extLst>
          </p:cNvPr>
          <p:cNvSpPr txBox="1"/>
          <p:nvPr/>
        </p:nvSpPr>
        <p:spPr>
          <a:xfrm>
            <a:off x="431540" y="1447198"/>
            <a:ext cx="8352928" cy="1887696"/>
          </a:xfrm>
          <a:prstGeom prst="rect">
            <a:avLst/>
          </a:prstGeom>
          <a:noFill/>
        </p:spPr>
        <p:txBody>
          <a:bodyPr wrap="square" rtlCol="0" anchor="t">
            <a:spAutoFit/>
          </a:bodyPr>
          <a:lstStyle/>
          <a:p>
            <a:pPr marL="457200" indent="-457200">
              <a:spcAft>
                <a:spcPts val="500"/>
              </a:spcAft>
              <a:buFont typeface="Arial" panose="020B0604020202020204" pitchFamily="34" charset="0"/>
              <a:buChar char="•"/>
            </a:pPr>
            <a:r>
              <a:rPr lang="en-GB" sz="2000" dirty="0">
                <a:latin typeface="Arial" panose="020B0604020202020204" pitchFamily="34" charset="0"/>
                <a:cs typeface="Arial" panose="020B0604020202020204" pitchFamily="34" charset="0"/>
              </a:rPr>
              <a:t>What is meant by 'data protection</a:t>
            </a:r>
            <a:r>
              <a:rPr lang="en-GB" sz="2000" dirty="0">
                <a:latin typeface="Arial"/>
                <a:cs typeface="Arial"/>
              </a:rPr>
              <a:t>'</a:t>
            </a:r>
            <a:endParaRPr lang="en-GB" sz="2000" i="1" dirty="0">
              <a:latin typeface="Arial"/>
              <a:cs typeface="Arial"/>
            </a:endParaRPr>
          </a:p>
          <a:p>
            <a:pPr marL="457200" indent="-457200">
              <a:spcAft>
                <a:spcPts val="500"/>
              </a:spcAft>
              <a:buFont typeface="Arial" panose="020B0604020202020204" pitchFamily="34" charset="0"/>
              <a:buChar char="•"/>
            </a:pPr>
            <a:r>
              <a:rPr lang="en-GB" sz="2000" dirty="0">
                <a:latin typeface="Arial" panose="020B0604020202020204" pitchFamily="34" charset="0"/>
                <a:cs typeface="Arial" panose="020B0604020202020204" pitchFamily="34" charset="0"/>
              </a:rPr>
              <a:t>The risks of breaking data protection regulations</a:t>
            </a:r>
          </a:p>
          <a:p>
            <a:pPr marL="457200" indent="-457200">
              <a:spcAft>
                <a:spcPts val="500"/>
              </a:spcAft>
              <a:buFont typeface="Arial" panose="020B0604020202020204" pitchFamily="34" charset="0"/>
              <a:buChar char="•"/>
            </a:pPr>
            <a:r>
              <a:rPr lang="en-GB" sz="2000" dirty="0">
                <a:latin typeface="Arial" panose="020B0604020202020204" pitchFamily="34" charset="0"/>
                <a:cs typeface="Arial" panose="020B0604020202020204" pitchFamily="34" charset="0"/>
              </a:rPr>
              <a:t>Guidance on how to identify different types of information</a:t>
            </a:r>
          </a:p>
          <a:p>
            <a:pPr marL="457200" indent="-457200">
              <a:spcAft>
                <a:spcPts val="500"/>
              </a:spcAft>
              <a:buFont typeface="Arial" panose="020B0604020202020204" pitchFamily="34" charset="0"/>
              <a:buChar char="•"/>
            </a:pPr>
            <a:r>
              <a:rPr lang="en-GB" sz="2000" dirty="0">
                <a:latin typeface="Arial" panose="020B0604020202020204" pitchFamily="34" charset="0"/>
                <a:cs typeface="Arial" panose="020B0604020202020204" pitchFamily="34" charset="0"/>
              </a:rPr>
              <a:t>Practical tips on effective safe practices </a:t>
            </a:r>
          </a:p>
          <a:p>
            <a:pPr marL="457200" indent="-457200">
              <a:spcAft>
                <a:spcPts val="500"/>
              </a:spcAft>
              <a:buFont typeface="Arial" panose="020B0604020202020204" pitchFamily="34" charset="0"/>
              <a:buChar char="•"/>
            </a:pPr>
            <a:r>
              <a:rPr lang="en-GB" sz="2000" dirty="0">
                <a:latin typeface="Arial" panose="020B0604020202020204" pitchFamily="34" charset="0"/>
                <a:cs typeface="Arial" panose="020B0604020202020204" pitchFamily="34" charset="0"/>
              </a:rPr>
              <a:t>Where to go for support and how to report a breach</a:t>
            </a:r>
          </a:p>
        </p:txBody>
      </p:sp>
      <p:sp>
        <p:nvSpPr>
          <p:cNvPr id="5" name="Rectangle 4">
            <a:extLst>
              <a:ext uri="{FF2B5EF4-FFF2-40B4-BE49-F238E27FC236}">
                <a16:creationId xmlns:a16="http://schemas.microsoft.com/office/drawing/2014/main" id="{9711FF06-7165-42CD-A2BF-A5E3005C459D}"/>
              </a:ext>
            </a:extLst>
          </p:cNvPr>
          <p:cNvSpPr/>
          <p:nvPr/>
        </p:nvSpPr>
        <p:spPr>
          <a:xfrm>
            <a:off x="-540568" y="3609563"/>
            <a:ext cx="10297144" cy="720080"/>
          </a:xfrm>
          <a:prstGeom prst="rect">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2800" b="1" dirty="0">
                <a:latin typeface="Arial" panose="020B0604020202020204" pitchFamily="34" charset="0"/>
                <a:cs typeface="Arial" panose="020B0604020202020204" pitchFamily="34" charset="0"/>
              </a:rPr>
              <a:t>	Outcomes of this training	</a:t>
            </a:r>
            <a:endParaRPr lang="en-GB" sz="3200" b="1" dirty="0">
              <a:latin typeface="Arial" panose="020B0604020202020204" pitchFamily="34" charset="0"/>
              <a:cs typeface="Arial" pitchFamily="34" charset="0"/>
            </a:endParaRPr>
          </a:p>
        </p:txBody>
      </p:sp>
      <p:sp>
        <p:nvSpPr>
          <p:cNvPr id="7" name="TextBox 6">
            <a:extLst>
              <a:ext uri="{FF2B5EF4-FFF2-40B4-BE49-F238E27FC236}">
                <a16:creationId xmlns:a16="http://schemas.microsoft.com/office/drawing/2014/main" id="{3FCE6976-0971-47A1-AB89-A8A6F3B95B76}"/>
              </a:ext>
            </a:extLst>
          </p:cNvPr>
          <p:cNvSpPr txBox="1"/>
          <p:nvPr/>
        </p:nvSpPr>
        <p:spPr>
          <a:xfrm>
            <a:off x="431540" y="4538116"/>
            <a:ext cx="8352928" cy="2131353"/>
          </a:xfrm>
          <a:prstGeom prst="rect">
            <a:avLst/>
          </a:prstGeom>
          <a:noFill/>
        </p:spPr>
        <p:txBody>
          <a:bodyPr wrap="square" rtlCol="0" anchor="t">
            <a:spAutoFit/>
          </a:bodyPr>
          <a:lstStyle/>
          <a:p>
            <a:pPr marL="457200" indent="-457200">
              <a:spcAft>
                <a:spcPts val="500"/>
              </a:spcAft>
              <a:buFont typeface="Arial" panose="020B0604020202020204" pitchFamily="34" charset="0"/>
              <a:buChar char="•"/>
            </a:pPr>
            <a:r>
              <a:rPr lang="en-GB" sz="2000" dirty="0">
                <a:latin typeface="Arial" panose="020B0604020202020204" pitchFamily="34" charset="0"/>
                <a:cs typeface="Arial" panose="020B0604020202020204" pitchFamily="34" charset="0"/>
              </a:rPr>
              <a:t>You will feel confident in your role and handling different types of data</a:t>
            </a:r>
            <a:r>
              <a:rPr lang="en-GB" sz="2000" dirty="0">
                <a:latin typeface="Arial"/>
                <a:cs typeface="Arial"/>
              </a:rPr>
              <a:t>.</a:t>
            </a:r>
            <a:endParaRPr lang="en-US" sz="2000" dirty="0">
              <a:cs typeface="Calibri"/>
            </a:endParaRPr>
          </a:p>
          <a:p>
            <a:pPr marL="457200" indent="-457200">
              <a:spcAft>
                <a:spcPts val="500"/>
              </a:spcAft>
              <a:buFont typeface="Arial" panose="020B0604020202020204" pitchFamily="34" charset="0"/>
              <a:buChar char="•"/>
            </a:pPr>
            <a:r>
              <a:rPr lang="en-GB" sz="2000" dirty="0">
                <a:latin typeface="Arial" panose="020B0604020202020204" pitchFamily="34" charset="0"/>
                <a:cs typeface="Arial" panose="020B0604020202020204" pitchFamily="34" charset="0"/>
              </a:rPr>
              <a:t>You will understand the boundaries on using data.</a:t>
            </a:r>
          </a:p>
          <a:p>
            <a:pPr marL="457200" indent="-457200">
              <a:spcAft>
                <a:spcPts val="500"/>
              </a:spcAft>
              <a:buFont typeface="Arial" panose="020B0604020202020204" pitchFamily="34" charset="0"/>
              <a:buChar char="•"/>
            </a:pPr>
            <a:r>
              <a:rPr lang="en-GB" sz="2000" dirty="0">
                <a:latin typeface="Arial" panose="020B0604020202020204" pitchFamily="34" charset="0"/>
                <a:cs typeface="Arial" panose="020B0604020202020204" pitchFamily="34" charset="0"/>
              </a:rPr>
              <a:t>You will be able to implement measures to ensure the security of the data you hold.</a:t>
            </a:r>
          </a:p>
          <a:p>
            <a:pPr marL="457200" indent="-457200">
              <a:spcAft>
                <a:spcPts val="500"/>
              </a:spcAft>
              <a:buFont typeface="Arial" panose="020B0604020202020204" pitchFamily="34" charset="0"/>
              <a:buChar char="•"/>
            </a:pPr>
            <a:r>
              <a:rPr lang="en-GB" sz="2000" dirty="0">
                <a:latin typeface="Arial" panose="020B0604020202020204" pitchFamily="34" charset="0"/>
                <a:cs typeface="Arial" panose="020B0604020202020204" pitchFamily="34" charset="0"/>
              </a:rPr>
              <a:t>You will know where to get support from around data protection.</a:t>
            </a:r>
          </a:p>
        </p:txBody>
      </p:sp>
    </p:spTree>
    <p:extLst>
      <p:ext uri="{BB962C8B-B14F-4D97-AF65-F5344CB8AC3E}">
        <p14:creationId xmlns:p14="http://schemas.microsoft.com/office/powerpoint/2010/main" val="2582684596"/>
      </p:ext>
    </p:extLst>
  </p:cSld>
  <p:clrMapOvr>
    <a:masterClrMapping/>
  </p:clrMapOvr>
  <mc:AlternateContent xmlns:mc="http://schemas.openxmlformats.org/markup-compatibility/2006" xmlns:p14="http://schemas.microsoft.com/office/powerpoint/2010/main">
    <mc:Choice Requires="p14">
      <p:transition spd="med" p14:dur="700" advClick="0" advTm="6000">
        <p:fade/>
      </p:transition>
    </mc:Choice>
    <mc:Fallback xmlns="">
      <p:transition spd="med" advClick="0" advTm="6000">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540568" y="476672"/>
            <a:ext cx="10297144" cy="720080"/>
          </a:xfrm>
          <a:prstGeom prst="rect">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2800" dirty="0"/>
              <a:t>	</a:t>
            </a:r>
            <a:r>
              <a:rPr lang="en-GB" sz="2800" b="1" dirty="0">
                <a:latin typeface="Arial"/>
                <a:cs typeface="Arial"/>
              </a:rPr>
              <a:t>Defining data – an activity</a:t>
            </a:r>
          </a:p>
        </p:txBody>
      </p:sp>
      <p:sp>
        <p:nvSpPr>
          <p:cNvPr id="3" name="TextBox 2">
            <a:extLst>
              <a:ext uri="{FF2B5EF4-FFF2-40B4-BE49-F238E27FC236}">
                <a16:creationId xmlns:a16="http://schemas.microsoft.com/office/drawing/2014/main" id="{FD21D8AC-4603-4DA1-BC69-44F91B6A48D8}"/>
              </a:ext>
            </a:extLst>
          </p:cNvPr>
          <p:cNvSpPr txBox="1"/>
          <p:nvPr/>
        </p:nvSpPr>
        <p:spPr>
          <a:xfrm>
            <a:off x="611560" y="1556792"/>
            <a:ext cx="7776864" cy="1754326"/>
          </a:xfrm>
          <a:prstGeom prst="rect">
            <a:avLst/>
          </a:prstGeom>
          <a:noFill/>
        </p:spPr>
        <p:txBody>
          <a:bodyPr wrap="square" rtlCol="0" anchor="t">
            <a:spAutoFit/>
          </a:bodyPr>
          <a:lstStyle/>
          <a:p>
            <a:r>
              <a:rPr lang="en-GB" dirty="0">
                <a:latin typeface="Arial" panose="020B0604020202020204" pitchFamily="34" charset="0"/>
                <a:cs typeface="Arial" panose="020B0604020202020204" pitchFamily="34" charset="0"/>
              </a:rPr>
              <a:t>Now, it’s time to put some of that theory into practice. On the next screen you will be asked to define the </a:t>
            </a:r>
            <a:r>
              <a:rPr lang="en-GB" b="1" dirty="0">
                <a:solidFill>
                  <a:srgbClr val="00B0F0"/>
                </a:solidFill>
                <a:latin typeface="Arial" panose="020B0604020202020204" pitchFamily="34" charset="0"/>
                <a:cs typeface="Arial" panose="020B0604020202020204" pitchFamily="34" charset="0"/>
              </a:rPr>
              <a:t>personal information</a:t>
            </a:r>
            <a:r>
              <a:rPr lang="en-GB" dirty="0">
                <a:latin typeface="Arial" panose="020B0604020202020204" pitchFamily="34" charset="0"/>
                <a:cs typeface="Arial" panose="020B0604020202020204" pitchFamily="34" charset="0"/>
              </a:rPr>
              <a:t> and the </a:t>
            </a:r>
            <a:r>
              <a:rPr lang="en-GB" b="1" dirty="0">
                <a:solidFill>
                  <a:srgbClr val="00B0F0"/>
                </a:solidFill>
                <a:latin typeface="Arial" panose="020B0604020202020204" pitchFamily="34" charset="0"/>
                <a:cs typeface="Arial" panose="020B0604020202020204" pitchFamily="34" charset="0"/>
              </a:rPr>
              <a:t>sensitive personal information</a:t>
            </a:r>
            <a:r>
              <a:rPr lang="en-GB" dirty="0">
                <a:latin typeface="Arial" panose="020B0604020202020204" pitchFamily="34" charset="0"/>
                <a:cs typeface="Arial" panose="020B0604020202020204" pitchFamily="34" charset="0"/>
              </a:rPr>
              <a:t> from a passage of text. As a refresher please find the definitions below:</a:t>
            </a:r>
            <a:endParaRPr lang="en-US" dirty="0">
              <a:latin typeface="Calibri"/>
              <a:cs typeface="Calibri"/>
            </a:endParaRPr>
          </a:p>
          <a:p>
            <a:endParaRPr lang="en-GB" dirty="0"/>
          </a:p>
          <a:p>
            <a:r>
              <a:rPr lang="en-GB" dirty="0"/>
              <a:t> </a:t>
            </a:r>
          </a:p>
        </p:txBody>
      </p:sp>
      <p:graphicFrame>
        <p:nvGraphicFramePr>
          <p:cNvPr id="4" name="Table 3">
            <a:extLst>
              <a:ext uri="{FF2B5EF4-FFF2-40B4-BE49-F238E27FC236}">
                <a16:creationId xmlns:a16="http://schemas.microsoft.com/office/drawing/2014/main" id="{CFEF8866-1740-4318-A8F7-01F61BCC6EA8}"/>
              </a:ext>
            </a:extLst>
          </p:cNvPr>
          <p:cNvGraphicFramePr>
            <a:graphicFrameLocks noGrp="1"/>
          </p:cNvGraphicFramePr>
          <p:nvPr>
            <p:extLst>
              <p:ext uri="{D42A27DB-BD31-4B8C-83A1-F6EECF244321}">
                <p14:modId xmlns:p14="http://schemas.microsoft.com/office/powerpoint/2010/main" val="927722836"/>
              </p:ext>
            </p:extLst>
          </p:nvPr>
        </p:nvGraphicFramePr>
        <p:xfrm>
          <a:off x="661358" y="2932981"/>
          <a:ext cx="7791162" cy="3706673"/>
        </p:xfrm>
        <a:graphic>
          <a:graphicData uri="http://schemas.openxmlformats.org/drawingml/2006/table">
            <a:tbl>
              <a:tblPr firstRow="1" bandRow="1">
                <a:tableStyleId>{5C22544A-7EE6-4342-B048-85BDC9FD1C3A}</a:tableStyleId>
              </a:tblPr>
              <a:tblGrid>
                <a:gridCol w="4083431">
                  <a:extLst>
                    <a:ext uri="{9D8B030D-6E8A-4147-A177-3AD203B41FA5}">
                      <a16:colId xmlns:a16="http://schemas.microsoft.com/office/drawing/2014/main" val="3367380131"/>
                    </a:ext>
                  </a:extLst>
                </a:gridCol>
                <a:gridCol w="3707731">
                  <a:extLst>
                    <a:ext uri="{9D8B030D-6E8A-4147-A177-3AD203B41FA5}">
                      <a16:colId xmlns:a16="http://schemas.microsoft.com/office/drawing/2014/main" val="3595481080"/>
                    </a:ext>
                  </a:extLst>
                </a:gridCol>
              </a:tblGrid>
              <a:tr h="445313">
                <a:tc>
                  <a:txBody>
                    <a:bodyPr/>
                    <a:lstStyle/>
                    <a:p>
                      <a:pPr>
                        <a:buNone/>
                      </a:pPr>
                      <a:r>
                        <a:rPr lang="en-GB" sz="1600" dirty="0">
                          <a:latin typeface="Arial"/>
                          <a:cs typeface="Arial"/>
                        </a:rPr>
                        <a:t>Personal information</a:t>
                      </a:r>
                    </a:p>
                  </a:txBody>
                  <a:tcPr>
                    <a:solidFill>
                      <a:srgbClr val="00B0F0"/>
                    </a:solidFill>
                  </a:tcPr>
                </a:tc>
                <a:tc>
                  <a:txBody>
                    <a:bodyPr/>
                    <a:lstStyle/>
                    <a:p>
                      <a:pPr>
                        <a:buNone/>
                      </a:pPr>
                      <a:r>
                        <a:rPr lang="en-GB" sz="1600" dirty="0">
                          <a:latin typeface="Arial"/>
                          <a:cs typeface="Arial"/>
                        </a:rPr>
                        <a:t>Sensitive personal information</a:t>
                      </a:r>
                    </a:p>
                  </a:txBody>
                  <a:tcPr>
                    <a:solidFill>
                      <a:srgbClr val="00B0F0"/>
                    </a:solidFill>
                  </a:tcPr>
                </a:tc>
                <a:extLst>
                  <a:ext uri="{0D108BD9-81ED-4DB2-BD59-A6C34878D82A}">
                    <a16:rowId xmlns:a16="http://schemas.microsoft.com/office/drawing/2014/main" val="2916461986"/>
                  </a:ext>
                </a:extLst>
              </a:tr>
              <a:tr h="267188">
                <a:tc>
                  <a:txBody>
                    <a:bodyPr/>
                    <a:lstStyle/>
                    <a:p>
                      <a:pPr>
                        <a:buNone/>
                      </a:pPr>
                      <a:r>
                        <a:rPr lang="en-GB" sz="1400" dirty="0">
                          <a:latin typeface="Arial"/>
                          <a:cs typeface="Arial"/>
                        </a:rPr>
                        <a:t>Name</a:t>
                      </a:r>
                    </a:p>
                  </a:txBody>
                  <a:tcPr>
                    <a:solidFill>
                      <a:schemeClr val="accent5">
                        <a:lumMod val="20000"/>
                        <a:lumOff val="80000"/>
                      </a:schemeClr>
                    </a:solidFill>
                  </a:tcPr>
                </a:tc>
                <a:tc>
                  <a:txBody>
                    <a:bodyPr/>
                    <a:lstStyle/>
                    <a:p>
                      <a:pPr>
                        <a:buNone/>
                      </a:pPr>
                      <a:r>
                        <a:rPr lang="en-GB" sz="1400" dirty="0">
                          <a:latin typeface="Arial"/>
                          <a:cs typeface="Arial"/>
                        </a:rPr>
                        <a:t>Race</a:t>
                      </a:r>
                    </a:p>
                  </a:txBody>
                  <a:tcPr>
                    <a:solidFill>
                      <a:schemeClr val="accent5">
                        <a:lumMod val="20000"/>
                        <a:lumOff val="80000"/>
                      </a:schemeClr>
                    </a:solidFill>
                  </a:tcPr>
                </a:tc>
                <a:extLst>
                  <a:ext uri="{0D108BD9-81ED-4DB2-BD59-A6C34878D82A}">
                    <a16:rowId xmlns:a16="http://schemas.microsoft.com/office/drawing/2014/main" val="988335999"/>
                  </a:ext>
                </a:extLst>
              </a:tr>
              <a:tr h="267188">
                <a:tc>
                  <a:txBody>
                    <a:bodyPr/>
                    <a:lstStyle/>
                    <a:p>
                      <a:pPr>
                        <a:buNone/>
                      </a:pPr>
                      <a:r>
                        <a:rPr lang="en-GB" sz="1400" dirty="0">
                          <a:latin typeface="Arial"/>
                          <a:cs typeface="Arial"/>
                        </a:rPr>
                        <a:t>Address</a:t>
                      </a:r>
                    </a:p>
                  </a:txBody>
                  <a:tcPr>
                    <a:solidFill>
                      <a:schemeClr val="accent5">
                        <a:lumMod val="20000"/>
                        <a:lumOff val="80000"/>
                      </a:schemeClr>
                    </a:solidFill>
                  </a:tcPr>
                </a:tc>
                <a:tc>
                  <a:txBody>
                    <a:bodyPr/>
                    <a:lstStyle/>
                    <a:p>
                      <a:pPr>
                        <a:buNone/>
                      </a:pPr>
                      <a:r>
                        <a:rPr lang="en-GB" sz="1400" dirty="0">
                          <a:latin typeface="Arial"/>
                          <a:cs typeface="Arial"/>
                        </a:rPr>
                        <a:t>Religion</a:t>
                      </a:r>
                    </a:p>
                  </a:txBody>
                  <a:tcPr>
                    <a:solidFill>
                      <a:schemeClr val="accent5">
                        <a:lumMod val="20000"/>
                        <a:lumOff val="80000"/>
                      </a:schemeClr>
                    </a:solidFill>
                  </a:tcPr>
                </a:tc>
                <a:extLst>
                  <a:ext uri="{0D108BD9-81ED-4DB2-BD59-A6C34878D82A}">
                    <a16:rowId xmlns:a16="http://schemas.microsoft.com/office/drawing/2014/main" val="2848044426"/>
                  </a:ext>
                </a:extLst>
              </a:tr>
              <a:tr h="267188">
                <a:tc>
                  <a:txBody>
                    <a:bodyPr/>
                    <a:lstStyle/>
                    <a:p>
                      <a:pPr>
                        <a:buNone/>
                      </a:pPr>
                      <a:r>
                        <a:rPr lang="en-GB" sz="1400" dirty="0">
                          <a:latin typeface="Arial"/>
                          <a:cs typeface="Arial"/>
                        </a:rPr>
                        <a:t>Date of birth</a:t>
                      </a:r>
                    </a:p>
                  </a:txBody>
                  <a:tcPr>
                    <a:solidFill>
                      <a:schemeClr val="accent5">
                        <a:lumMod val="20000"/>
                        <a:lumOff val="80000"/>
                      </a:schemeClr>
                    </a:solidFill>
                  </a:tcPr>
                </a:tc>
                <a:tc>
                  <a:txBody>
                    <a:bodyPr/>
                    <a:lstStyle/>
                    <a:p>
                      <a:pPr>
                        <a:buNone/>
                      </a:pPr>
                      <a:r>
                        <a:rPr lang="en-GB" sz="1400" dirty="0">
                          <a:latin typeface="Arial"/>
                          <a:cs typeface="Arial"/>
                        </a:rPr>
                        <a:t>Political opinion</a:t>
                      </a:r>
                    </a:p>
                  </a:txBody>
                  <a:tcPr>
                    <a:solidFill>
                      <a:schemeClr val="accent5">
                        <a:lumMod val="20000"/>
                        <a:lumOff val="80000"/>
                      </a:schemeClr>
                    </a:solidFill>
                  </a:tcPr>
                </a:tc>
                <a:extLst>
                  <a:ext uri="{0D108BD9-81ED-4DB2-BD59-A6C34878D82A}">
                    <a16:rowId xmlns:a16="http://schemas.microsoft.com/office/drawing/2014/main" val="2824998655"/>
                  </a:ext>
                </a:extLst>
              </a:tr>
              <a:tr h="267188">
                <a:tc>
                  <a:txBody>
                    <a:bodyPr/>
                    <a:lstStyle/>
                    <a:p>
                      <a:pPr>
                        <a:buNone/>
                      </a:pPr>
                      <a:r>
                        <a:rPr lang="en-GB" sz="1400" dirty="0">
                          <a:latin typeface="Arial"/>
                          <a:cs typeface="Arial"/>
                        </a:rPr>
                        <a:t>Email address</a:t>
                      </a:r>
                    </a:p>
                  </a:txBody>
                  <a:tcPr>
                    <a:solidFill>
                      <a:schemeClr val="accent5">
                        <a:lumMod val="20000"/>
                        <a:lumOff val="80000"/>
                      </a:schemeClr>
                    </a:solidFill>
                  </a:tcPr>
                </a:tc>
                <a:tc>
                  <a:txBody>
                    <a:bodyPr/>
                    <a:lstStyle/>
                    <a:p>
                      <a:pPr>
                        <a:buNone/>
                      </a:pPr>
                      <a:r>
                        <a:rPr lang="en-GB" sz="1400" dirty="0">
                          <a:latin typeface="Arial"/>
                          <a:cs typeface="Arial"/>
                        </a:rPr>
                        <a:t>Trade union membership</a:t>
                      </a:r>
                    </a:p>
                  </a:txBody>
                  <a:tcPr>
                    <a:solidFill>
                      <a:schemeClr val="accent5">
                        <a:lumMod val="20000"/>
                        <a:lumOff val="80000"/>
                      </a:schemeClr>
                    </a:solidFill>
                  </a:tcPr>
                </a:tc>
                <a:extLst>
                  <a:ext uri="{0D108BD9-81ED-4DB2-BD59-A6C34878D82A}">
                    <a16:rowId xmlns:a16="http://schemas.microsoft.com/office/drawing/2014/main" val="2115429418"/>
                  </a:ext>
                </a:extLst>
              </a:tr>
              <a:tr h="267188">
                <a:tc>
                  <a:txBody>
                    <a:bodyPr/>
                    <a:lstStyle/>
                    <a:p>
                      <a:pPr>
                        <a:buNone/>
                      </a:pPr>
                      <a:r>
                        <a:rPr lang="en-GB" sz="1400" dirty="0">
                          <a:latin typeface="Arial"/>
                          <a:cs typeface="Arial"/>
                        </a:rPr>
                        <a:t>Photographs</a:t>
                      </a:r>
                    </a:p>
                  </a:txBody>
                  <a:tcPr>
                    <a:solidFill>
                      <a:schemeClr val="accent5">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400" dirty="0">
                          <a:latin typeface="Arial"/>
                          <a:cs typeface="Arial"/>
                        </a:rPr>
                        <a:t>Sexual orientation</a:t>
                      </a:r>
                    </a:p>
                  </a:txBody>
                  <a:tcPr>
                    <a:solidFill>
                      <a:schemeClr val="accent5">
                        <a:lumMod val="20000"/>
                        <a:lumOff val="80000"/>
                      </a:schemeClr>
                    </a:solidFill>
                  </a:tcPr>
                </a:tc>
                <a:extLst>
                  <a:ext uri="{0D108BD9-81ED-4DB2-BD59-A6C34878D82A}">
                    <a16:rowId xmlns:a16="http://schemas.microsoft.com/office/drawing/2014/main" val="3931326509"/>
                  </a:ext>
                </a:extLst>
              </a:tr>
              <a:tr h="267188">
                <a:tc>
                  <a:txBody>
                    <a:bodyPr/>
                    <a:lstStyle/>
                    <a:p>
                      <a:pPr>
                        <a:buNone/>
                      </a:pPr>
                      <a:r>
                        <a:rPr lang="en-GB" sz="1400" dirty="0">
                          <a:latin typeface="Arial"/>
                          <a:cs typeface="Arial"/>
                        </a:rPr>
                        <a:t>IP Address – the unique digital address attributed to your digital devices</a:t>
                      </a:r>
                    </a:p>
                  </a:txBody>
                  <a:tcPr>
                    <a:solidFill>
                      <a:schemeClr val="accent5">
                        <a:lumMod val="20000"/>
                        <a:lumOff val="80000"/>
                      </a:schemeClr>
                    </a:solidFill>
                  </a:tcPr>
                </a:tc>
                <a:tc>
                  <a:txBody>
                    <a:bodyPr/>
                    <a:lstStyle/>
                    <a:p>
                      <a:pPr>
                        <a:buNone/>
                      </a:pPr>
                      <a:r>
                        <a:rPr lang="en-GB" sz="1400" dirty="0">
                          <a:latin typeface="Arial"/>
                          <a:cs typeface="Arial"/>
                        </a:rPr>
                        <a:t>Sex life</a:t>
                      </a:r>
                    </a:p>
                  </a:txBody>
                  <a:tcPr>
                    <a:solidFill>
                      <a:schemeClr val="accent5">
                        <a:lumMod val="20000"/>
                        <a:lumOff val="80000"/>
                      </a:schemeClr>
                    </a:solidFill>
                  </a:tcPr>
                </a:tc>
                <a:extLst>
                  <a:ext uri="{0D108BD9-81ED-4DB2-BD59-A6C34878D82A}">
                    <a16:rowId xmlns:a16="http://schemas.microsoft.com/office/drawing/2014/main" val="1277813583"/>
                  </a:ext>
                </a:extLst>
              </a:tr>
              <a:tr h="303976">
                <a:tc>
                  <a:txBody>
                    <a:bodyPr/>
                    <a:lstStyle/>
                    <a:p>
                      <a:pPr>
                        <a:buNone/>
                      </a:pPr>
                      <a:r>
                        <a:rPr lang="en-GB" sz="1400" dirty="0">
                          <a:latin typeface="Arial"/>
                          <a:cs typeface="Arial"/>
                        </a:rPr>
                        <a:t>Location data</a:t>
                      </a:r>
                    </a:p>
                  </a:txBody>
                  <a:tcPr>
                    <a:solidFill>
                      <a:schemeClr val="accent5">
                        <a:lumMod val="20000"/>
                        <a:lumOff val="80000"/>
                      </a:schemeClr>
                    </a:solidFill>
                  </a:tcPr>
                </a:tc>
                <a:tc>
                  <a:txBody>
                    <a:bodyPr/>
                    <a:lstStyle/>
                    <a:p>
                      <a:pPr>
                        <a:buNone/>
                      </a:pPr>
                      <a:r>
                        <a:rPr lang="en-GB" sz="1400" dirty="0">
                          <a:latin typeface="Arial"/>
                          <a:cs typeface="Arial"/>
                        </a:rPr>
                        <a:t>Gender identity</a:t>
                      </a:r>
                    </a:p>
                  </a:txBody>
                  <a:tcPr>
                    <a:solidFill>
                      <a:schemeClr val="accent5">
                        <a:lumMod val="20000"/>
                        <a:lumOff val="80000"/>
                      </a:schemeClr>
                    </a:solidFill>
                  </a:tcPr>
                </a:tc>
                <a:extLst>
                  <a:ext uri="{0D108BD9-81ED-4DB2-BD59-A6C34878D82A}">
                    <a16:rowId xmlns:a16="http://schemas.microsoft.com/office/drawing/2014/main" val="3238479580"/>
                  </a:ext>
                </a:extLst>
              </a:tr>
              <a:tr h="267188">
                <a:tc>
                  <a:txBody>
                    <a:bodyPr/>
                    <a:lstStyle/>
                    <a:p>
                      <a:pPr>
                        <a:buNone/>
                      </a:pPr>
                      <a:r>
                        <a:rPr lang="en-GB" sz="1400" dirty="0">
                          <a:latin typeface="Arial"/>
                          <a:cs typeface="Arial"/>
                        </a:rPr>
                        <a:t>Online behaviours – traced through 'cookies'</a:t>
                      </a:r>
                    </a:p>
                  </a:txBody>
                  <a:tcPr>
                    <a:solidFill>
                      <a:schemeClr val="accent5">
                        <a:lumMod val="20000"/>
                        <a:lumOff val="80000"/>
                      </a:schemeClr>
                    </a:solidFill>
                  </a:tcPr>
                </a:tc>
                <a:tc>
                  <a:txBody>
                    <a:bodyPr/>
                    <a:lstStyle/>
                    <a:p>
                      <a:pPr>
                        <a:buNone/>
                      </a:pPr>
                      <a:r>
                        <a:rPr lang="en-GB" sz="1400" dirty="0">
                          <a:latin typeface="Arial"/>
                          <a:cs typeface="Arial"/>
                        </a:rPr>
                        <a:t>Health information</a:t>
                      </a:r>
                    </a:p>
                  </a:txBody>
                  <a:tcPr>
                    <a:solidFill>
                      <a:schemeClr val="accent5">
                        <a:lumMod val="20000"/>
                        <a:lumOff val="80000"/>
                      </a:schemeClr>
                    </a:solidFill>
                  </a:tcPr>
                </a:tc>
                <a:extLst>
                  <a:ext uri="{0D108BD9-81ED-4DB2-BD59-A6C34878D82A}">
                    <a16:rowId xmlns:a16="http://schemas.microsoft.com/office/drawing/2014/main" val="3394007239"/>
                  </a:ext>
                </a:extLst>
              </a:tr>
              <a:tr h="229736">
                <a:tc>
                  <a:txBody>
                    <a:bodyPr/>
                    <a:lstStyle/>
                    <a:p>
                      <a:pPr>
                        <a:buNone/>
                      </a:pPr>
                      <a:r>
                        <a:rPr lang="en-GB" sz="1400" dirty="0">
                          <a:latin typeface="Arial"/>
                          <a:cs typeface="Arial"/>
                        </a:rPr>
                        <a:t>Profiling and analytics data</a:t>
                      </a:r>
                    </a:p>
                  </a:txBody>
                  <a:tcPr>
                    <a:solidFill>
                      <a:schemeClr val="accent5">
                        <a:lumMod val="20000"/>
                        <a:lumOff val="80000"/>
                      </a:schemeClr>
                    </a:solidFill>
                  </a:tcPr>
                </a:tc>
                <a:tc>
                  <a:txBody>
                    <a:bodyPr/>
                    <a:lstStyle/>
                    <a:p>
                      <a:pPr>
                        <a:buNone/>
                      </a:pPr>
                      <a:r>
                        <a:rPr lang="en-GB" sz="1400" dirty="0">
                          <a:latin typeface="Arial"/>
                          <a:cs typeface="Arial"/>
                        </a:rPr>
                        <a:t>Biometric data</a:t>
                      </a:r>
                    </a:p>
                  </a:txBody>
                  <a:tcPr>
                    <a:solidFill>
                      <a:schemeClr val="accent5">
                        <a:lumMod val="20000"/>
                        <a:lumOff val="80000"/>
                      </a:schemeClr>
                    </a:solidFill>
                  </a:tcPr>
                </a:tc>
                <a:extLst>
                  <a:ext uri="{0D108BD9-81ED-4DB2-BD59-A6C34878D82A}">
                    <a16:rowId xmlns:a16="http://schemas.microsoft.com/office/drawing/2014/main" val="2426930725"/>
                  </a:ext>
                </a:extLst>
              </a:tr>
              <a:tr h="267188">
                <a:tc>
                  <a:txBody>
                    <a:bodyPr/>
                    <a:lstStyle/>
                    <a:p>
                      <a:pPr>
                        <a:buNone/>
                      </a:pPr>
                      <a:endParaRPr lang="en-GB" sz="1400" dirty="0">
                        <a:latin typeface="Arial"/>
                        <a:cs typeface="Arial"/>
                      </a:endParaRPr>
                    </a:p>
                  </a:txBody>
                  <a:tcPr>
                    <a:solidFill>
                      <a:schemeClr val="accent5">
                        <a:lumMod val="20000"/>
                        <a:lumOff val="80000"/>
                      </a:schemeClr>
                    </a:solidFill>
                  </a:tcPr>
                </a:tc>
                <a:tc>
                  <a:txBody>
                    <a:bodyPr/>
                    <a:lstStyle/>
                    <a:p>
                      <a:pPr>
                        <a:buNone/>
                      </a:pPr>
                      <a:r>
                        <a:rPr lang="en-GB" sz="1400" dirty="0">
                          <a:latin typeface="Arial"/>
                          <a:cs typeface="Arial"/>
                        </a:rPr>
                        <a:t>Genetic data</a:t>
                      </a:r>
                    </a:p>
                  </a:txBody>
                  <a:tcPr>
                    <a:solidFill>
                      <a:schemeClr val="accent5">
                        <a:lumMod val="20000"/>
                        <a:lumOff val="80000"/>
                      </a:schemeClr>
                    </a:solidFill>
                  </a:tcPr>
                </a:tc>
                <a:extLst>
                  <a:ext uri="{0D108BD9-81ED-4DB2-BD59-A6C34878D82A}">
                    <a16:rowId xmlns:a16="http://schemas.microsoft.com/office/drawing/2014/main" val="780907470"/>
                  </a:ext>
                </a:extLst>
              </a:tr>
            </a:tbl>
          </a:graphicData>
        </a:graphic>
      </p:graphicFrame>
    </p:spTree>
    <p:extLst>
      <p:ext uri="{BB962C8B-B14F-4D97-AF65-F5344CB8AC3E}">
        <p14:creationId xmlns:p14="http://schemas.microsoft.com/office/powerpoint/2010/main" val="672282145"/>
      </p:ext>
    </p:extLst>
  </p:cSld>
  <p:clrMapOvr>
    <a:masterClrMapping/>
  </p:clrMapOvr>
  <mc:AlternateContent xmlns:mc="http://schemas.openxmlformats.org/markup-compatibility/2006" xmlns:p14="http://schemas.microsoft.com/office/powerpoint/2010/main">
    <mc:Choice Requires="p14">
      <p:transition spd="med" p14:dur="700" advClick="0" advTm="6000">
        <p:fade/>
      </p:transition>
    </mc:Choice>
    <mc:Fallback xmlns="">
      <p:transition spd="med" advClick="0" advTm="6000">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80D8307D-3268-4007-834E-6D30E1CA6257}"/>
              </a:ext>
            </a:extLst>
          </p:cNvPr>
          <p:cNvSpPr txBox="1"/>
          <p:nvPr/>
        </p:nvSpPr>
        <p:spPr>
          <a:xfrm>
            <a:off x="431540" y="2380596"/>
            <a:ext cx="8352928" cy="3693319"/>
          </a:xfrm>
          <a:prstGeom prst="rect">
            <a:avLst/>
          </a:prstGeom>
          <a:noFill/>
        </p:spPr>
        <p:txBody>
          <a:bodyPr wrap="square" rtlCol="0" anchor="t">
            <a:spAutoFit/>
          </a:bodyPr>
          <a:lstStyle/>
          <a:p>
            <a:r>
              <a:rPr lang="en-GB" dirty="0">
                <a:latin typeface="Arial" panose="020B0604020202020204" pitchFamily="34" charset="0"/>
                <a:cs typeface="Arial" panose="020B0604020202020204" pitchFamily="34" charset="0"/>
              </a:rPr>
              <a:t>Mr Jones, of 37 Roundhay Drive, in Leeds has been recovering in Leeds General Infirmary after successful deep brain stimulation surgery on Friday 16 March. The operation was a complete success and we are sending his family all our good wishes. </a:t>
            </a:r>
          </a:p>
          <a:p>
            <a:endParaRPr lang="en-GB" dirty="0">
              <a:latin typeface="Arial" panose="020B0604020202020204" pitchFamily="34" charset="0"/>
              <a:cs typeface="Arial" panose="020B0604020202020204" pitchFamily="34" charset="0"/>
            </a:endParaRPr>
          </a:p>
          <a:p>
            <a:r>
              <a:rPr lang="en-GB" dirty="0">
                <a:latin typeface="Arial" panose="020B0604020202020204" pitchFamily="34" charset="0"/>
                <a:cs typeface="Arial" panose="020B0604020202020204" pitchFamily="34" charset="0"/>
              </a:rPr>
              <a:t>Mr Jones has been a member of Parkinson’s UK since his diagnosis in 2001, and has raised several thousands of pounds for his branch over the last few years, helped by connections made through his membership of the Labour Party. He is an active member of St Matthias, the local church. </a:t>
            </a:r>
          </a:p>
          <a:p>
            <a:endParaRPr lang="en-GB" dirty="0">
              <a:latin typeface="Arial" panose="020B0604020202020204" pitchFamily="34" charset="0"/>
              <a:cs typeface="Arial" panose="020B0604020202020204" pitchFamily="34" charset="0"/>
            </a:endParaRPr>
          </a:p>
          <a:p>
            <a:r>
              <a:rPr lang="en-GB" dirty="0">
                <a:latin typeface="Arial" panose="020B0604020202020204" pitchFamily="34" charset="0"/>
                <a:cs typeface="Arial" panose="020B0604020202020204" pitchFamily="34" charset="0"/>
              </a:rPr>
              <a:t>If you would like to wish him a speedy recovery, you can visit him on Ward C between 11am and 1pm Tuesday to Thursday at Leeds General Infirmary or you can contact his husband, Owen, on 01234 567 891 or owen@madeupemail.com</a:t>
            </a:r>
          </a:p>
        </p:txBody>
      </p:sp>
      <p:sp>
        <p:nvSpPr>
          <p:cNvPr id="7" name="TextBox 6">
            <a:extLst>
              <a:ext uri="{FF2B5EF4-FFF2-40B4-BE49-F238E27FC236}">
                <a16:creationId xmlns:a16="http://schemas.microsoft.com/office/drawing/2014/main" id="{4D0A0BFC-9653-444F-BDBA-146E8578F483}"/>
              </a:ext>
            </a:extLst>
          </p:cNvPr>
          <p:cNvSpPr txBox="1"/>
          <p:nvPr/>
        </p:nvSpPr>
        <p:spPr>
          <a:xfrm>
            <a:off x="-540568" y="1455167"/>
            <a:ext cx="8568952" cy="646331"/>
          </a:xfrm>
          <a:prstGeom prst="rect">
            <a:avLst/>
          </a:prstGeom>
          <a:noFill/>
        </p:spPr>
        <p:txBody>
          <a:bodyPr wrap="square" rtlCol="0" anchor="t">
            <a:spAutoFit/>
          </a:bodyPr>
          <a:lstStyle/>
          <a:p>
            <a:pPr lvl="2"/>
            <a:r>
              <a:rPr lang="en-GB" b="1" dirty="0">
                <a:latin typeface="Arial" panose="020B0604020202020204" pitchFamily="34" charset="0"/>
                <a:cs typeface="Arial" panose="020B0604020202020204" pitchFamily="34" charset="0"/>
              </a:rPr>
              <a:t>Take a moment to look at the passage below. From this case study please define the </a:t>
            </a:r>
            <a:r>
              <a:rPr lang="en-GB" b="1" dirty="0">
                <a:solidFill>
                  <a:srgbClr val="00B0F0"/>
                </a:solidFill>
                <a:latin typeface="Arial" panose="020B0604020202020204" pitchFamily="34" charset="0"/>
                <a:cs typeface="Arial" panose="020B0604020202020204" pitchFamily="34" charset="0"/>
              </a:rPr>
              <a:t>personal information</a:t>
            </a:r>
            <a:r>
              <a:rPr lang="en-GB" b="1" dirty="0">
                <a:latin typeface="Arial" panose="020B0604020202020204" pitchFamily="34" charset="0"/>
                <a:cs typeface="Arial" panose="020B0604020202020204" pitchFamily="34" charset="0"/>
              </a:rPr>
              <a:t> that is shared</a:t>
            </a:r>
            <a:r>
              <a:rPr lang="en-GB" b="1" dirty="0">
                <a:latin typeface="Arial"/>
                <a:cs typeface="Arial"/>
              </a:rPr>
              <a:t>.</a:t>
            </a:r>
            <a:endParaRPr lang="en-US" dirty="0"/>
          </a:p>
        </p:txBody>
      </p:sp>
      <p:sp>
        <p:nvSpPr>
          <p:cNvPr id="3" name="Rectangle 2">
            <a:extLst>
              <a:ext uri="{FF2B5EF4-FFF2-40B4-BE49-F238E27FC236}">
                <a16:creationId xmlns:a16="http://schemas.microsoft.com/office/drawing/2014/main" id="{C4AA376D-CA22-4DE5-843C-5F146431D053}"/>
              </a:ext>
            </a:extLst>
          </p:cNvPr>
          <p:cNvSpPr/>
          <p:nvPr/>
        </p:nvSpPr>
        <p:spPr>
          <a:xfrm>
            <a:off x="-540568" y="476672"/>
            <a:ext cx="10297144" cy="720080"/>
          </a:xfrm>
          <a:prstGeom prst="rect">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2800" dirty="0"/>
              <a:t>	</a:t>
            </a:r>
            <a:r>
              <a:rPr lang="en-GB" sz="2800" b="1" dirty="0">
                <a:latin typeface="Arial"/>
                <a:cs typeface="Arial"/>
              </a:rPr>
              <a:t>Defining data – an activity</a:t>
            </a:r>
          </a:p>
        </p:txBody>
      </p:sp>
    </p:spTree>
    <p:extLst>
      <p:ext uri="{BB962C8B-B14F-4D97-AF65-F5344CB8AC3E}">
        <p14:creationId xmlns:p14="http://schemas.microsoft.com/office/powerpoint/2010/main" val="1824619028"/>
      </p:ext>
    </p:extLst>
  </p:cSld>
  <p:clrMapOvr>
    <a:masterClrMapping/>
  </p:clrMapOvr>
  <mc:AlternateContent xmlns:mc="http://schemas.openxmlformats.org/markup-compatibility/2006" xmlns:p14="http://schemas.microsoft.com/office/powerpoint/2010/main">
    <mc:Choice Requires="p14">
      <p:transition spd="med" p14:dur="700" advClick="0" advTm="6000">
        <p:fade/>
      </p:transition>
    </mc:Choice>
    <mc:Fallback xmlns="">
      <p:transition spd="med" advClick="0" advTm="6000">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80D8307D-3268-4007-834E-6D30E1CA6257}"/>
              </a:ext>
            </a:extLst>
          </p:cNvPr>
          <p:cNvSpPr txBox="1"/>
          <p:nvPr/>
        </p:nvSpPr>
        <p:spPr>
          <a:xfrm>
            <a:off x="431540" y="2276686"/>
            <a:ext cx="8352928" cy="3693319"/>
          </a:xfrm>
          <a:prstGeom prst="rect">
            <a:avLst/>
          </a:prstGeom>
          <a:noFill/>
        </p:spPr>
        <p:txBody>
          <a:bodyPr wrap="square" rtlCol="0" anchor="t">
            <a:spAutoFit/>
          </a:bodyPr>
          <a:lstStyle/>
          <a:p>
            <a:r>
              <a:rPr lang="en-GB" dirty="0">
                <a:highlight>
                  <a:srgbClr val="FFFF00"/>
                </a:highlight>
                <a:latin typeface="Arial" panose="020B0604020202020204" pitchFamily="34" charset="0"/>
                <a:cs typeface="Arial" panose="020B0604020202020204" pitchFamily="34" charset="0"/>
              </a:rPr>
              <a:t>Mr Jones</a:t>
            </a:r>
            <a:r>
              <a:rPr lang="en-GB" dirty="0">
                <a:latin typeface="Arial" panose="020B0604020202020204" pitchFamily="34" charset="0"/>
                <a:cs typeface="Arial" panose="020B0604020202020204" pitchFamily="34" charset="0"/>
              </a:rPr>
              <a:t>, of </a:t>
            </a:r>
            <a:r>
              <a:rPr lang="en-GB" dirty="0">
                <a:highlight>
                  <a:srgbClr val="FFFF00"/>
                </a:highlight>
                <a:latin typeface="Arial" panose="020B0604020202020204" pitchFamily="34" charset="0"/>
                <a:cs typeface="Arial" panose="020B0604020202020204" pitchFamily="34" charset="0"/>
              </a:rPr>
              <a:t>37 Roundhay Drive in Leeds</a:t>
            </a:r>
            <a:r>
              <a:rPr lang="en-GB" dirty="0">
                <a:latin typeface="Arial" panose="020B0604020202020204" pitchFamily="34" charset="0"/>
                <a:cs typeface="Arial" panose="020B0604020202020204" pitchFamily="34" charset="0"/>
              </a:rPr>
              <a:t>, has been </a:t>
            </a:r>
            <a:r>
              <a:rPr lang="en-GB" dirty="0">
                <a:highlight>
                  <a:srgbClr val="FFFF00"/>
                </a:highlight>
                <a:latin typeface="Arial" panose="020B0604020202020204" pitchFamily="34" charset="0"/>
                <a:cs typeface="Arial" panose="020B0604020202020204" pitchFamily="34" charset="0"/>
              </a:rPr>
              <a:t>recovering in Leeds General Infirmary</a:t>
            </a:r>
            <a:r>
              <a:rPr lang="en-GB" dirty="0">
                <a:latin typeface="Arial" panose="020B0604020202020204" pitchFamily="34" charset="0"/>
                <a:cs typeface="Arial" panose="020B0604020202020204" pitchFamily="34" charset="0"/>
              </a:rPr>
              <a:t> after successful deep brain stimulation surgery on Friday 16 March. The operation was a complete success and we are sending his family all our good wishes. </a:t>
            </a:r>
          </a:p>
          <a:p>
            <a:endParaRPr lang="en-GB" dirty="0">
              <a:latin typeface="Arial" panose="020B0604020202020204" pitchFamily="34" charset="0"/>
              <a:cs typeface="Arial" panose="020B0604020202020204" pitchFamily="34" charset="0"/>
            </a:endParaRPr>
          </a:p>
          <a:p>
            <a:r>
              <a:rPr lang="en-GB" dirty="0">
                <a:latin typeface="Arial" panose="020B0604020202020204" pitchFamily="34" charset="0"/>
                <a:cs typeface="Arial" panose="020B0604020202020204" pitchFamily="34" charset="0"/>
              </a:rPr>
              <a:t>Mr Jones has been </a:t>
            </a:r>
            <a:r>
              <a:rPr lang="en-GB" dirty="0">
                <a:highlight>
                  <a:srgbClr val="FFFF00"/>
                </a:highlight>
                <a:latin typeface="Arial" panose="020B0604020202020204" pitchFamily="34" charset="0"/>
                <a:cs typeface="Arial" panose="020B0604020202020204" pitchFamily="34" charset="0"/>
              </a:rPr>
              <a:t>a member of Parkinson’s UK</a:t>
            </a:r>
            <a:r>
              <a:rPr lang="en-GB" dirty="0">
                <a:latin typeface="Arial" panose="020B0604020202020204" pitchFamily="34" charset="0"/>
                <a:cs typeface="Arial" panose="020B0604020202020204" pitchFamily="34" charset="0"/>
              </a:rPr>
              <a:t> since his diagnosis in 2001, and has raised several thousands of pounds for his branch over the last few years, helped by connections made through his membership of the Labour Party. He is an active member of St Matthias, the local church. </a:t>
            </a:r>
          </a:p>
          <a:p>
            <a:endParaRPr lang="en-GB" dirty="0">
              <a:latin typeface="Arial" panose="020B0604020202020204" pitchFamily="34" charset="0"/>
              <a:cs typeface="Arial" panose="020B0604020202020204" pitchFamily="34" charset="0"/>
            </a:endParaRPr>
          </a:p>
          <a:p>
            <a:r>
              <a:rPr lang="en-GB" dirty="0">
                <a:latin typeface="Arial" panose="020B0604020202020204" pitchFamily="34" charset="0"/>
                <a:cs typeface="Arial" panose="020B0604020202020204" pitchFamily="34" charset="0"/>
              </a:rPr>
              <a:t>If you would like to wish him a speedy recovery, you can visit him on Ward C between 11am and 1pm Tuesday to Thursday at Leeds General Infirmary or you can contact </a:t>
            </a:r>
            <a:r>
              <a:rPr lang="en-GB" dirty="0">
                <a:highlight>
                  <a:srgbClr val="FFFF00"/>
                </a:highlight>
                <a:latin typeface="Arial" panose="020B0604020202020204" pitchFamily="34" charset="0"/>
                <a:cs typeface="Arial" panose="020B0604020202020204" pitchFamily="34" charset="0"/>
              </a:rPr>
              <a:t>his husband</a:t>
            </a:r>
            <a:r>
              <a:rPr lang="en-GB" dirty="0">
                <a:latin typeface="Arial" panose="020B0604020202020204" pitchFamily="34" charset="0"/>
                <a:cs typeface="Arial" panose="020B0604020202020204" pitchFamily="34" charset="0"/>
              </a:rPr>
              <a:t>, </a:t>
            </a:r>
            <a:r>
              <a:rPr lang="en-GB" dirty="0">
                <a:highlight>
                  <a:srgbClr val="FFFF00"/>
                </a:highlight>
                <a:latin typeface="Arial" panose="020B0604020202020204" pitchFamily="34" charset="0"/>
                <a:cs typeface="Arial" panose="020B0604020202020204" pitchFamily="34" charset="0"/>
              </a:rPr>
              <a:t>Owen</a:t>
            </a:r>
            <a:r>
              <a:rPr lang="en-GB" dirty="0">
                <a:latin typeface="Arial" panose="020B0604020202020204" pitchFamily="34" charset="0"/>
                <a:cs typeface="Arial" panose="020B0604020202020204" pitchFamily="34" charset="0"/>
              </a:rPr>
              <a:t>, on </a:t>
            </a:r>
            <a:r>
              <a:rPr lang="en-GB" dirty="0">
                <a:highlight>
                  <a:srgbClr val="FFFF00"/>
                </a:highlight>
                <a:latin typeface="Arial" panose="020B0604020202020204" pitchFamily="34" charset="0"/>
                <a:cs typeface="Arial" panose="020B0604020202020204" pitchFamily="34" charset="0"/>
              </a:rPr>
              <a:t>01234 567 891</a:t>
            </a:r>
            <a:r>
              <a:rPr lang="en-GB" dirty="0">
                <a:latin typeface="Arial" panose="020B0604020202020204" pitchFamily="34" charset="0"/>
                <a:cs typeface="Arial" panose="020B0604020202020204" pitchFamily="34" charset="0"/>
              </a:rPr>
              <a:t> or </a:t>
            </a:r>
            <a:r>
              <a:rPr lang="en-GB" dirty="0">
                <a:highlight>
                  <a:srgbClr val="FFFF00"/>
                </a:highlight>
                <a:latin typeface="Arial" panose="020B0604020202020204" pitchFamily="34" charset="0"/>
                <a:cs typeface="Arial" panose="020B0604020202020204" pitchFamily="34" charset="0"/>
              </a:rPr>
              <a:t>owen@madeupemail.com</a:t>
            </a:r>
            <a:endParaRPr lang="en-GB" dirty="0">
              <a:latin typeface="Arial" panose="020B0604020202020204" pitchFamily="34" charset="0"/>
              <a:cs typeface="Arial" panose="020B0604020202020204" pitchFamily="34" charset="0"/>
            </a:endParaRPr>
          </a:p>
        </p:txBody>
      </p:sp>
      <p:sp>
        <p:nvSpPr>
          <p:cNvPr id="4" name="TextBox 3">
            <a:extLst>
              <a:ext uri="{FF2B5EF4-FFF2-40B4-BE49-F238E27FC236}">
                <a16:creationId xmlns:a16="http://schemas.microsoft.com/office/drawing/2014/main" id="{6E42DE43-C648-4DF3-B85E-99342FF75152}"/>
              </a:ext>
            </a:extLst>
          </p:cNvPr>
          <p:cNvSpPr txBox="1"/>
          <p:nvPr/>
        </p:nvSpPr>
        <p:spPr>
          <a:xfrm>
            <a:off x="349036" y="6211669"/>
            <a:ext cx="8568952" cy="646331"/>
          </a:xfrm>
          <a:prstGeom prst="rect">
            <a:avLst/>
          </a:prstGeom>
          <a:noFill/>
        </p:spPr>
        <p:txBody>
          <a:bodyPr wrap="square" rtlCol="0" anchor="t">
            <a:spAutoFit/>
          </a:bodyPr>
          <a:lstStyle/>
          <a:p>
            <a:r>
              <a:rPr lang="en-GB" b="1" dirty="0">
                <a:latin typeface="Arial" panose="020B0604020202020204" pitchFamily="34" charset="0"/>
                <a:cs typeface="Arial" panose="020B0604020202020204" pitchFamily="34" charset="0"/>
              </a:rPr>
              <a:t>Why do you think that the highlighted sections above have been identified </a:t>
            </a:r>
            <a:br>
              <a:rPr lang="en-GB" b="1" dirty="0">
                <a:latin typeface="Arial" panose="020B0604020202020204" pitchFamily="34" charset="0"/>
                <a:cs typeface="Arial" panose="020B0604020202020204" pitchFamily="34" charset="0"/>
              </a:rPr>
            </a:br>
            <a:r>
              <a:rPr lang="en-GB" b="1" dirty="0">
                <a:latin typeface="Arial" panose="020B0604020202020204" pitchFamily="34" charset="0"/>
                <a:cs typeface="Arial" panose="020B0604020202020204" pitchFamily="34" charset="0"/>
              </a:rPr>
              <a:t>as personal information? </a:t>
            </a:r>
          </a:p>
        </p:txBody>
      </p:sp>
      <p:sp>
        <p:nvSpPr>
          <p:cNvPr id="5" name="TextBox 4">
            <a:extLst>
              <a:ext uri="{FF2B5EF4-FFF2-40B4-BE49-F238E27FC236}">
                <a16:creationId xmlns:a16="http://schemas.microsoft.com/office/drawing/2014/main" id="{79315C92-A855-4E2D-B23C-121CDA208456}"/>
              </a:ext>
            </a:extLst>
          </p:cNvPr>
          <p:cNvSpPr txBox="1"/>
          <p:nvPr/>
        </p:nvSpPr>
        <p:spPr>
          <a:xfrm>
            <a:off x="-540568" y="1455167"/>
            <a:ext cx="8568952" cy="646331"/>
          </a:xfrm>
          <a:prstGeom prst="rect">
            <a:avLst/>
          </a:prstGeom>
          <a:noFill/>
        </p:spPr>
        <p:txBody>
          <a:bodyPr wrap="square" rtlCol="0" anchor="t">
            <a:spAutoFit/>
          </a:bodyPr>
          <a:lstStyle/>
          <a:p>
            <a:pPr lvl="2"/>
            <a:r>
              <a:rPr lang="en-GB" b="1" dirty="0">
                <a:latin typeface="Arial" panose="020B0604020202020204" pitchFamily="34" charset="0"/>
                <a:cs typeface="Arial" panose="020B0604020202020204" pitchFamily="34" charset="0"/>
              </a:rPr>
              <a:t>Take a moment to look at the passage below. From this case study please define the </a:t>
            </a:r>
            <a:r>
              <a:rPr lang="en-GB" b="1" dirty="0">
                <a:solidFill>
                  <a:srgbClr val="00B0F0"/>
                </a:solidFill>
                <a:latin typeface="Arial" panose="020B0604020202020204" pitchFamily="34" charset="0"/>
                <a:cs typeface="Arial" panose="020B0604020202020204" pitchFamily="34" charset="0"/>
              </a:rPr>
              <a:t>personal information</a:t>
            </a:r>
            <a:r>
              <a:rPr lang="en-GB" b="1" dirty="0">
                <a:latin typeface="Arial" panose="020B0604020202020204" pitchFamily="34" charset="0"/>
                <a:cs typeface="Arial" panose="020B0604020202020204" pitchFamily="34" charset="0"/>
              </a:rPr>
              <a:t> that is shared</a:t>
            </a:r>
            <a:r>
              <a:rPr lang="en-GB" b="1" dirty="0">
                <a:latin typeface="Arial"/>
                <a:cs typeface="Arial"/>
              </a:rPr>
              <a:t>.</a:t>
            </a:r>
            <a:endParaRPr lang="en-US" dirty="0"/>
          </a:p>
        </p:txBody>
      </p:sp>
      <p:sp>
        <p:nvSpPr>
          <p:cNvPr id="3" name="Rectangle 2">
            <a:extLst>
              <a:ext uri="{FF2B5EF4-FFF2-40B4-BE49-F238E27FC236}">
                <a16:creationId xmlns:a16="http://schemas.microsoft.com/office/drawing/2014/main" id="{C463E777-0139-4BEA-90FF-30EF49016ADE}"/>
              </a:ext>
            </a:extLst>
          </p:cNvPr>
          <p:cNvSpPr/>
          <p:nvPr/>
        </p:nvSpPr>
        <p:spPr>
          <a:xfrm>
            <a:off x="-540568" y="476672"/>
            <a:ext cx="10297144" cy="720080"/>
          </a:xfrm>
          <a:prstGeom prst="rect">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2800" dirty="0"/>
              <a:t>	</a:t>
            </a:r>
            <a:r>
              <a:rPr lang="en-GB" sz="2800" b="1" dirty="0">
                <a:latin typeface="Arial"/>
                <a:cs typeface="Arial"/>
              </a:rPr>
              <a:t>Defining data – an activity</a:t>
            </a:r>
          </a:p>
        </p:txBody>
      </p:sp>
    </p:spTree>
    <p:extLst>
      <p:ext uri="{BB962C8B-B14F-4D97-AF65-F5344CB8AC3E}">
        <p14:creationId xmlns:p14="http://schemas.microsoft.com/office/powerpoint/2010/main" val="4264658154"/>
      </p:ext>
    </p:extLst>
  </p:cSld>
  <p:clrMapOvr>
    <a:masterClrMapping/>
  </p:clrMapOvr>
  <mc:AlternateContent xmlns:mc="http://schemas.openxmlformats.org/markup-compatibility/2006" xmlns:p14="http://schemas.microsoft.com/office/powerpoint/2010/main">
    <mc:Choice Requires="p14">
      <p:transition spd="med" p14:dur="700" advClick="0" advTm="6000">
        <p:fade/>
      </p:transition>
    </mc:Choice>
    <mc:Fallback xmlns="">
      <p:transition spd="med" advClick="0" advTm="6000">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540568" y="476672"/>
            <a:ext cx="10297144" cy="720080"/>
          </a:xfrm>
          <a:prstGeom prst="rect">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2800" dirty="0"/>
              <a:t>	</a:t>
            </a:r>
            <a:r>
              <a:rPr lang="en-GB" sz="2800" b="1" dirty="0">
                <a:latin typeface="Arial"/>
                <a:cs typeface="Arial"/>
              </a:rPr>
              <a:t>Why is this considered personal information? </a:t>
            </a:r>
          </a:p>
        </p:txBody>
      </p:sp>
      <p:sp>
        <p:nvSpPr>
          <p:cNvPr id="2" name="TextBox 1">
            <a:extLst>
              <a:ext uri="{FF2B5EF4-FFF2-40B4-BE49-F238E27FC236}">
                <a16:creationId xmlns:a16="http://schemas.microsoft.com/office/drawing/2014/main" id="{80D8307D-3268-4007-834E-6D30E1CA6257}"/>
              </a:ext>
            </a:extLst>
          </p:cNvPr>
          <p:cNvSpPr txBox="1"/>
          <p:nvPr/>
        </p:nvSpPr>
        <p:spPr>
          <a:xfrm>
            <a:off x="323528" y="1412776"/>
            <a:ext cx="8352928" cy="4801314"/>
          </a:xfrm>
          <a:prstGeom prst="rect">
            <a:avLst/>
          </a:prstGeom>
          <a:noFill/>
        </p:spPr>
        <p:txBody>
          <a:bodyPr wrap="square" rtlCol="0" anchor="t">
            <a:spAutoFit/>
          </a:bodyPr>
          <a:lstStyle/>
          <a:p>
            <a:r>
              <a:rPr lang="en-GB" dirty="0">
                <a:highlight>
                  <a:srgbClr val="FFFF00"/>
                </a:highlight>
                <a:latin typeface="Arial" panose="020B0604020202020204" pitchFamily="34" charset="0"/>
                <a:cs typeface="Arial" panose="020B0604020202020204" pitchFamily="34" charset="0"/>
              </a:rPr>
              <a:t>Mr Jones</a:t>
            </a:r>
            <a:r>
              <a:rPr lang="en-GB" dirty="0">
                <a:latin typeface="Arial" panose="020B0604020202020204" pitchFamily="34" charset="0"/>
                <a:cs typeface="Arial" panose="020B0604020202020204" pitchFamily="34" charset="0"/>
              </a:rPr>
              <a:t>, of </a:t>
            </a:r>
            <a:r>
              <a:rPr lang="en-GB" dirty="0">
                <a:highlight>
                  <a:srgbClr val="FFFF00"/>
                </a:highlight>
                <a:latin typeface="Arial" panose="020B0604020202020204" pitchFamily="34" charset="0"/>
                <a:cs typeface="Arial" panose="020B0604020202020204" pitchFamily="34" charset="0"/>
              </a:rPr>
              <a:t>37 Roundhay Drive in Leeds</a:t>
            </a:r>
            <a:r>
              <a:rPr lang="en-GB" dirty="0">
                <a:latin typeface="Arial" panose="020B0604020202020204" pitchFamily="34" charset="0"/>
                <a:cs typeface="Arial" panose="020B0604020202020204" pitchFamily="34" charset="0"/>
              </a:rPr>
              <a:t>,</a:t>
            </a:r>
          </a:p>
          <a:p>
            <a:r>
              <a:rPr lang="en-GB" dirty="0">
                <a:latin typeface="Arial" panose="020B0604020202020204" pitchFamily="34" charset="0"/>
                <a:cs typeface="Arial" panose="020B0604020202020204" pitchFamily="34" charset="0"/>
              </a:rPr>
              <a:t>has been </a:t>
            </a:r>
            <a:r>
              <a:rPr lang="en-GB" dirty="0">
                <a:highlight>
                  <a:srgbClr val="FFFF00"/>
                </a:highlight>
                <a:latin typeface="Arial" panose="020B0604020202020204" pitchFamily="34" charset="0"/>
                <a:cs typeface="Arial" panose="020B0604020202020204" pitchFamily="34" charset="0"/>
              </a:rPr>
              <a:t>recovering in Leeds General Infirmary</a:t>
            </a:r>
            <a:r>
              <a:rPr lang="en-GB" dirty="0">
                <a:latin typeface="Arial" panose="020B0604020202020204" pitchFamily="34" charset="0"/>
                <a:cs typeface="Arial" panose="020B0604020202020204" pitchFamily="34" charset="0"/>
              </a:rPr>
              <a:t> </a:t>
            </a:r>
          </a:p>
          <a:p>
            <a:r>
              <a:rPr lang="en-GB" dirty="0">
                <a:latin typeface="Arial" panose="020B0604020202020204" pitchFamily="34" charset="0"/>
                <a:cs typeface="Arial" panose="020B0604020202020204" pitchFamily="34" charset="0"/>
              </a:rPr>
              <a:t>after successful deep brain stimulation </a:t>
            </a:r>
          </a:p>
          <a:p>
            <a:r>
              <a:rPr lang="en-GB" dirty="0">
                <a:latin typeface="Arial" panose="020B0604020202020204" pitchFamily="34" charset="0"/>
                <a:cs typeface="Arial" panose="020B0604020202020204" pitchFamily="34" charset="0"/>
              </a:rPr>
              <a:t>surgery on Friday 16 March. The operation was </a:t>
            </a:r>
          </a:p>
          <a:p>
            <a:r>
              <a:rPr lang="en-GB" dirty="0">
                <a:latin typeface="Arial" panose="020B0604020202020204" pitchFamily="34" charset="0"/>
                <a:cs typeface="Arial" panose="020B0604020202020204" pitchFamily="34" charset="0"/>
              </a:rPr>
              <a:t>a complete success and we are sending his </a:t>
            </a:r>
          </a:p>
          <a:p>
            <a:r>
              <a:rPr lang="en-GB" dirty="0">
                <a:latin typeface="Arial" panose="020B0604020202020204" pitchFamily="34" charset="0"/>
                <a:cs typeface="Arial" panose="020B0604020202020204" pitchFamily="34" charset="0"/>
              </a:rPr>
              <a:t>family all our good wishes. </a:t>
            </a:r>
          </a:p>
          <a:p>
            <a:endParaRPr lang="en-GB" dirty="0">
              <a:latin typeface="Arial" panose="020B0604020202020204" pitchFamily="34" charset="0"/>
              <a:cs typeface="Arial" panose="020B0604020202020204" pitchFamily="34" charset="0"/>
            </a:endParaRPr>
          </a:p>
          <a:p>
            <a:r>
              <a:rPr lang="en-GB" dirty="0">
                <a:latin typeface="Arial" panose="020B0604020202020204" pitchFamily="34" charset="0"/>
                <a:cs typeface="Arial" panose="020B0604020202020204" pitchFamily="34" charset="0"/>
              </a:rPr>
              <a:t>Mr Jones has been </a:t>
            </a:r>
            <a:r>
              <a:rPr lang="en-GB" dirty="0">
                <a:highlight>
                  <a:srgbClr val="FFFF00"/>
                </a:highlight>
                <a:latin typeface="Arial" panose="020B0604020202020204" pitchFamily="34" charset="0"/>
                <a:cs typeface="Arial" panose="020B0604020202020204" pitchFamily="34" charset="0"/>
              </a:rPr>
              <a:t>a member of Parkinson’s UK </a:t>
            </a:r>
          </a:p>
          <a:p>
            <a:r>
              <a:rPr lang="en-GB" dirty="0">
                <a:latin typeface="Arial" panose="020B0604020202020204" pitchFamily="34" charset="0"/>
                <a:cs typeface="Arial" panose="020B0604020202020204" pitchFamily="34" charset="0"/>
              </a:rPr>
              <a:t>since his diagnosis in 2001 and has raised </a:t>
            </a:r>
          </a:p>
          <a:p>
            <a:r>
              <a:rPr lang="en-GB" dirty="0">
                <a:latin typeface="Arial" panose="020B0604020202020204" pitchFamily="34" charset="0"/>
                <a:cs typeface="Arial" panose="020B0604020202020204" pitchFamily="34" charset="0"/>
              </a:rPr>
              <a:t>several thousands of pounds for the branch over </a:t>
            </a:r>
          </a:p>
          <a:p>
            <a:r>
              <a:rPr lang="en-GB" dirty="0">
                <a:latin typeface="Arial" panose="020B0604020202020204" pitchFamily="34" charset="0"/>
                <a:cs typeface="Arial" panose="020B0604020202020204" pitchFamily="34" charset="0"/>
              </a:rPr>
              <a:t>the last few years, helped by connections made </a:t>
            </a:r>
          </a:p>
          <a:p>
            <a:r>
              <a:rPr lang="en-GB" dirty="0">
                <a:latin typeface="Arial" panose="020B0604020202020204" pitchFamily="34" charset="0"/>
                <a:cs typeface="Arial" panose="020B0604020202020204" pitchFamily="34" charset="0"/>
              </a:rPr>
              <a:t>through his membership of the Labour Party. He </a:t>
            </a:r>
          </a:p>
          <a:p>
            <a:r>
              <a:rPr lang="en-GB" dirty="0">
                <a:latin typeface="Arial" panose="020B0604020202020204" pitchFamily="34" charset="0"/>
                <a:cs typeface="Arial" panose="020B0604020202020204" pitchFamily="34" charset="0"/>
              </a:rPr>
              <a:t>is an active member of St Matthias, the local church. </a:t>
            </a:r>
          </a:p>
          <a:p>
            <a:endParaRPr lang="en-GB" dirty="0">
              <a:latin typeface="Arial" panose="020B0604020202020204" pitchFamily="34" charset="0"/>
              <a:cs typeface="Arial" panose="020B0604020202020204" pitchFamily="34" charset="0"/>
            </a:endParaRPr>
          </a:p>
          <a:p>
            <a:r>
              <a:rPr lang="en-GB" dirty="0">
                <a:latin typeface="Arial" panose="020B0604020202020204" pitchFamily="34" charset="0"/>
                <a:cs typeface="Arial" panose="020B0604020202020204" pitchFamily="34" charset="0"/>
              </a:rPr>
              <a:t>If you would like to wish him a speedy recovery, you can visit him on </a:t>
            </a:r>
            <a:r>
              <a:rPr lang="en-GB" dirty="0">
                <a:highlight>
                  <a:srgbClr val="FFFF00"/>
                </a:highlight>
                <a:latin typeface="Arial" panose="020B0604020202020204" pitchFamily="34" charset="0"/>
                <a:cs typeface="Arial" panose="020B0604020202020204" pitchFamily="34" charset="0"/>
              </a:rPr>
              <a:t>Ward C between 11am and 1pm Tuesday to Thursday at LGI</a:t>
            </a:r>
            <a:r>
              <a:rPr lang="en-GB" dirty="0">
                <a:latin typeface="Arial" panose="020B0604020202020204" pitchFamily="34" charset="0"/>
                <a:cs typeface="Arial" panose="020B0604020202020204" pitchFamily="34" charset="0"/>
              </a:rPr>
              <a:t> or you can contact </a:t>
            </a:r>
            <a:r>
              <a:rPr lang="en-GB" dirty="0">
                <a:highlight>
                  <a:srgbClr val="FFFF00"/>
                </a:highlight>
                <a:latin typeface="Arial" panose="020B0604020202020204" pitchFamily="34" charset="0"/>
                <a:cs typeface="Arial" panose="020B0604020202020204" pitchFamily="34" charset="0"/>
              </a:rPr>
              <a:t>his husband</a:t>
            </a:r>
            <a:r>
              <a:rPr lang="en-GB" dirty="0">
                <a:latin typeface="Arial" panose="020B0604020202020204" pitchFamily="34" charset="0"/>
                <a:cs typeface="Arial" panose="020B0604020202020204" pitchFamily="34" charset="0"/>
              </a:rPr>
              <a:t>, </a:t>
            </a:r>
            <a:r>
              <a:rPr lang="en-GB" dirty="0">
                <a:highlight>
                  <a:srgbClr val="FFFF00"/>
                </a:highlight>
                <a:latin typeface="Arial" panose="020B0604020202020204" pitchFamily="34" charset="0"/>
                <a:cs typeface="Arial" panose="020B0604020202020204" pitchFamily="34" charset="0"/>
              </a:rPr>
              <a:t>Owen</a:t>
            </a:r>
            <a:r>
              <a:rPr lang="en-GB" dirty="0">
                <a:latin typeface="Arial" panose="020B0604020202020204" pitchFamily="34" charset="0"/>
                <a:cs typeface="Arial" panose="020B0604020202020204" pitchFamily="34" charset="0"/>
              </a:rPr>
              <a:t>, on </a:t>
            </a:r>
            <a:r>
              <a:rPr lang="en-GB" dirty="0">
                <a:highlight>
                  <a:srgbClr val="FFFF00"/>
                </a:highlight>
                <a:latin typeface="Arial" panose="020B0604020202020204" pitchFamily="34" charset="0"/>
                <a:cs typeface="Arial" panose="020B0604020202020204" pitchFamily="34" charset="0"/>
              </a:rPr>
              <a:t>01234 567 891</a:t>
            </a:r>
            <a:r>
              <a:rPr lang="en-GB" dirty="0">
                <a:latin typeface="Arial" panose="020B0604020202020204" pitchFamily="34" charset="0"/>
                <a:cs typeface="Arial" panose="020B0604020202020204" pitchFamily="34" charset="0"/>
              </a:rPr>
              <a:t> or </a:t>
            </a:r>
            <a:r>
              <a:rPr lang="en-GB" dirty="0">
                <a:highlight>
                  <a:srgbClr val="FFFF00"/>
                </a:highlight>
                <a:latin typeface="Arial" panose="020B0604020202020204" pitchFamily="34" charset="0"/>
                <a:cs typeface="Arial" panose="020B0604020202020204" pitchFamily="34" charset="0"/>
              </a:rPr>
              <a:t>owen@madeupemail.com</a:t>
            </a:r>
            <a:endParaRPr lang="en-GB" dirty="0">
              <a:latin typeface="Arial" panose="020B0604020202020204" pitchFamily="34" charset="0"/>
              <a:cs typeface="Arial" panose="020B0604020202020204" pitchFamily="34" charset="0"/>
            </a:endParaRPr>
          </a:p>
        </p:txBody>
      </p:sp>
      <p:sp>
        <p:nvSpPr>
          <p:cNvPr id="7" name="Rectangle: Rounded Corners 6">
            <a:extLst>
              <a:ext uri="{FF2B5EF4-FFF2-40B4-BE49-F238E27FC236}">
                <a16:creationId xmlns:a16="http://schemas.microsoft.com/office/drawing/2014/main" id="{65CCE52F-F0D2-483F-9075-1597CC0162F1}"/>
              </a:ext>
            </a:extLst>
          </p:cNvPr>
          <p:cNvSpPr/>
          <p:nvPr/>
        </p:nvSpPr>
        <p:spPr>
          <a:xfrm>
            <a:off x="5724128" y="1412776"/>
            <a:ext cx="3139233" cy="3445950"/>
          </a:xfrm>
          <a:prstGeom prst="roundRect">
            <a:avLst/>
          </a:prstGeom>
          <a:no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GB" b="1" dirty="0">
                <a:solidFill>
                  <a:srgbClr val="00B0F0"/>
                </a:solidFill>
                <a:latin typeface="Arial" panose="020B0604020202020204" pitchFamily="34" charset="0"/>
                <a:cs typeface="Arial" panose="020B0604020202020204" pitchFamily="34" charset="0"/>
              </a:rPr>
              <a:t>Personal information</a:t>
            </a:r>
          </a:p>
          <a:p>
            <a:pPr marL="285750" indent="-285750">
              <a:buFont typeface="Arial" panose="020B0604020202020204" pitchFamily="34" charset="0"/>
              <a:buChar char="•"/>
            </a:pPr>
            <a:r>
              <a:rPr lang="en-GB" dirty="0">
                <a:solidFill>
                  <a:schemeClr val="tx1"/>
                </a:solidFill>
                <a:latin typeface="Arial" panose="020B0604020202020204" pitchFamily="34" charset="0"/>
                <a:cs typeface="Arial" panose="020B0604020202020204" pitchFamily="34" charset="0"/>
              </a:rPr>
              <a:t>Name</a:t>
            </a:r>
          </a:p>
          <a:p>
            <a:pPr marL="285750" indent="-285750">
              <a:buFont typeface="Arial" panose="020B0604020202020204" pitchFamily="34" charset="0"/>
              <a:buChar char="•"/>
            </a:pPr>
            <a:r>
              <a:rPr lang="en-GB" dirty="0">
                <a:solidFill>
                  <a:schemeClr val="tx1"/>
                </a:solidFill>
                <a:latin typeface="Arial" panose="020B0604020202020204" pitchFamily="34" charset="0"/>
                <a:cs typeface="Arial" panose="020B0604020202020204" pitchFamily="34" charset="0"/>
              </a:rPr>
              <a:t>Age</a:t>
            </a:r>
          </a:p>
          <a:p>
            <a:pPr marL="285750" indent="-285750">
              <a:buFont typeface="Arial" panose="020B0604020202020204" pitchFamily="34" charset="0"/>
              <a:buChar char="•"/>
            </a:pPr>
            <a:r>
              <a:rPr lang="en-GB" dirty="0">
                <a:solidFill>
                  <a:schemeClr val="tx1"/>
                </a:solidFill>
                <a:latin typeface="Arial" panose="020B0604020202020204" pitchFamily="34" charset="0"/>
                <a:cs typeface="Arial" panose="020B0604020202020204" pitchFamily="34" charset="0"/>
              </a:rPr>
              <a:t>Postal address</a:t>
            </a:r>
          </a:p>
          <a:p>
            <a:pPr marL="285750" indent="-285750">
              <a:buFont typeface="Arial" panose="020B0604020202020204" pitchFamily="34" charset="0"/>
              <a:buChar char="•"/>
            </a:pPr>
            <a:r>
              <a:rPr lang="en-GB" dirty="0">
                <a:solidFill>
                  <a:schemeClr val="tx1"/>
                </a:solidFill>
                <a:latin typeface="Arial" panose="020B0604020202020204" pitchFamily="34" charset="0"/>
                <a:cs typeface="Arial" panose="020B0604020202020204" pitchFamily="34" charset="0"/>
              </a:rPr>
              <a:t>Association with Parkinson’s UK</a:t>
            </a:r>
          </a:p>
          <a:p>
            <a:pPr marL="285750" indent="-285750">
              <a:buFont typeface="Arial" panose="020B0604020202020204" pitchFamily="34" charset="0"/>
              <a:buChar char="•"/>
            </a:pPr>
            <a:r>
              <a:rPr lang="en-GB" dirty="0">
                <a:solidFill>
                  <a:schemeClr val="tx1"/>
                </a:solidFill>
                <a:latin typeface="Arial" panose="020B0604020202020204" pitchFamily="34" charset="0"/>
                <a:cs typeface="Arial" panose="020B0604020202020204" pitchFamily="34" charset="0"/>
              </a:rPr>
              <a:t>Current location</a:t>
            </a:r>
          </a:p>
          <a:p>
            <a:pPr marL="285750" indent="-285750">
              <a:buFont typeface="Arial" panose="020B0604020202020204" pitchFamily="34" charset="0"/>
              <a:buChar char="•"/>
            </a:pPr>
            <a:r>
              <a:rPr lang="en-GB" dirty="0">
                <a:solidFill>
                  <a:schemeClr val="tx1"/>
                </a:solidFill>
                <a:latin typeface="Arial" panose="020B0604020202020204" pitchFamily="34" charset="0"/>
                <a:cs typeface="Arial" panose="020B0604020202020204" pitchFamily="34" charset="0"/>
              </a:rPr>
              <a:t>Relationship to Owen</a:t>
            </a:r>
          </a:p>
          <a:p>
            <a:pPr marL="285750" indent="-285750">
              <a:buFont typeface="Arial" panose="020B0604020202020204" pitchFamily="34" charset="0"/>
              <a:buChar char="•"/>
            </a:pPr>
            <a:r>
              <a:rPr lang="en-GB" dirty="0">
                <a:solidFill>
                  <a:schemeClr val="tx1"/>
                </a:solidFill>
                <a:latin typeface="Arial" panose="020B0604020202020204" pitchFamily="34" charset="0"/>
                <a:cs typeface="Arial" panose="020B0604020202020204" pitchFamily="34" charset="0"/>
              </a:rPr>
              <a:t>Owen’s name</a:t>
            </a:r>
          </a:p>
          <a:p>
            <a:pPr marL="285750" indent="-285750">
              <a:buFont typeface="Arial" panose="020B0604020202020204" pitchFamily="34" charset="0"/>
              <a:buChar char="•"/>
            </a:pPr>
            <a:r>
              <a:rPr lang="en-GB" dirty="0">
                <a:solidFill>
                  <a:schemeClr val="tx1"/>
                </a:solidFill>
                <a:latin typeface="Arial" panose="020B0604020202020204" pitchFamily="34" charset="0"/>
                <a:cs typeface="Arial" panose="020B0604020202020204" pitchFamily="34" charset="0"/>
              </a:rPr>
              <a:t>Owen’s mobile number</a:t>
            </a:r>
          </a:p>
          <a:p>
            <a:pPr marL="285750" indent="-285750">
              <a:buFont typeface="Arial" panose="020B0604020202020204" pitchFamily="34" charset="0"/>
              <a:buChar char="•"/>
            </a:pPr>
            <a:r>
              <a:rPr lang="en-GB" dirty="0">
                <a:solidFill>
                  <a:schemeClr val="tx1"/>
                </a:solidFill>
                <a:latin typeface="Arial" panose="020B0604020202020204" pitchFamily="34" charset="0"/>
                <a:cs typeface="Arial" panose="020B0604020202020204" pitchFamily="34" charset="0"/>
              </a:rPr>
              <a:t>Owen’s email address</a:t>
            </a:r>
          </a:p>
          <a:p>
            <a:endParaRPr lang="en-GB" dirty="0">
              <a:solidFill>
                <a:schemeClr val="tx1"/>
              </a:solidFill>
            </a:endParaRPr>
          </a:p>
          <a:p>
            <a:endParaRPr lang="en-GB" dirty="0">
              <a:solidFill>
                <a:srgbClr val="00B0F0"/>
              </a:solidFill>
            </a:endParaRPr>
          </a:p>
          <a:p>
            <a:endParaRPr lang="en-GB" dirty="0">
              <a:solidFill>
                <a:srgbClr val="00B0F0"/>
              </a:solidFill>
            </a:endParaRPr>
          </a:p>
        </p:txBody>
      </p:sp>
    </p:spTree>
    <p:extLst>
      <p:ext uri="{BB962C8B-B14F-4D97-AF65-F5344CB8AC3E}">
        <p14:creationId xmlns:p14="http://schemas.microsoft.com/office/powerpoint/2010/main" val="1213627113"/>
      </p:ext>
    </p:extLst>
  </p:cSld>
  <p:clrMapOvr>
    <a:masterClrMapping/>
  </p:clrMapOvr>
  <mc:AlternateContent xmlns:mc="http://schemas.openxmlformats.org/markup-compatibility/2006" xmlns:p14="http://schemas.microsoft.com/office/powerpoint/2010/main">
    <mc:Choice Requires="p14">
      <p:transition spd="med" p14:dur="700" advClick="0" advTm="6000">
        <p:fade/>
      </p:transition>
    </mc:Choice>
    <mc:Fallback xmlns="">
      <p:transition spd="med" advClick="0" advTm="6000">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80D8307D-3268-4007-834E-6D30E1CA6257}"/>
              </a:ext>
            </a:extLst>
          </p:cNvPr>
          <p:cNvSpPr txBox="1"/>
          <p:nvPr/>
        </p:nvSpPr>
        <p:spPr>
          <a:xfrm>
            <a:off x="431540" y="2353452"/>
            <a:ext cx="8352928" cy="3693319"/>
          </a:xfrm>
          <a:prstGeom prst="rect">
            <a:avLst/>
          </a:prstGeom>
          <a:noFill/>
        </p:spPr>
        <p:txBody>
          <a:bodyPr wrap="square" rtlCol="0" anchor="t">
            <a:spAutoFit/>
          </a:bodyPr>
          <a:lstStyle/>
          <a:p>
            <a:r>
              <a:rPr lang="en-GB" dirty="0">
                <a:latin typeface="Arial" panose="020B0604020202020204" pitchFamily="34" charset="0"/>
                <a:cs typeface="Arial" panose="020B0604020202020204" pitchFamily="34" charset="0"/>
              </a:rPr>
              <a:t>Mr Jones, of 37 Roundhay Drive in Leeds, has been recovering in Leeds General Infirmary after successful deep brain stimulation surgery on Friday 16 March. The operation was a complete success and we are sending his family all our good wishes. </a:t>
            </a:r>
          </a:p>
          <a:p>
            <a:endParaRPr lang="en-GB" dirty="0">
              <a:latin typeface="Arial" panose="020B0604020202020204" pitchFamily="34" charset="0"/>
              <a:cs typeface="Arial" panose="020B0604020202020204" pitchFamily="34" charset="0"/>
            </a:endParaRPr>
          </a:p>
          <a:p>
            <a:r>
              <a:rPr lang="en-GB" dirty="0">
                <a:latin typeface="Arial" panose="020B0604020202020204" pitchFamily="34" charset="0"/>
                <a:cs typeface="Arial" panose="020B0604020202020204" pitchFamily="34" charset="0"/>
              </a:rPr>
              <a:t>Mr Jones has been a member of Parkinson’s UK since his diagnosis in 2001, and has raised several thousands of pounds for the branch over the last few years, helped by connections made through his membership of the Labour Party. He is an active member of St Matthias, the local church. </a:t>
            </a:r>
          </a:p>
          <a:p>
            <a:endParaRPr lang="en-GB" dirty="0">
              <a:latin typeface="Arial" panose="020B0604020202020204" pitchFamily="34" charset="0"/>
              <a:cs typeface="Arial" panose="020B0604020202020204" pitchFamily="34" charset="0"/>
            </a:endParaRPr>
          </a:p>
          <a:p>
            <a:r>
              <a:rPr lang="en-GB" dirty="0">
                <a:latin typeface="Arial" panose="020B0604020202020204" pitchFamily="34" charset="0"/>
                <a:cs typeface="Arial" panose="020B0604020202020204" pitchFamily="34" charset="0"/>
              </a:rPr>
              <a:t>If you would like to wish him a speedy recovery, you can visit him on Ward C between 11am and 1pm Tuesday to Thursday at Leeds General Infirmary or you can contact his husband, Owen, on 01234 567 891 or owen@madeupemail.com</a:t>
            </a:r>
          </a:p>
        </p:txBody>
      </p:sp>
      <p:sp>
        <p:nvSpPr>
          <p:cNvPr id="5" name="TextBox 4">
            <a:extLst>
              <a:ext uri="{FF2B5EF4-FFF2-40B4-BE49-F238E27FC236}">
                <a16:creationId xmlns:a16="http://schemas.microsoft.com/office/drawing/2014/main" id="{8C16E537-6D05-4396-9D66-9F8BCF64616B}"/>
              </a:ext>
            </a:extLst>
          </p:cNvPr>
          <p:cNvSpPr txBox="1"/>
          <p:nvPr/>
        </p:nvSpPr>
        <p:spPr>
          <a:xfrm>
            <a:off x="-540568" y="1455167"/>
            <a:ext cx="8568952" cy="646331"/>
          </a:xfrm>
          <a:prstGeom prst="rect">
            <a:avLst/>
          </a:prstGeom>
          <a:noFill/>
        </p:spPr>
        <p:txBody>
          <a:bodyPr wrap="square" rtlCol="0" anchor="t">
            <a:spAutoFit/>
          </a:bodyPr>
          <a:lstStyle/>
          <a:p>
            <a:pPr lvl="2"/>
            <a:r>
              <a:rPr lang="en-GB" b="1" dirty="0">
                <a:latin typeface="Arial" panose="020B0604020202020204" pitchFamily="34" charset="0"/>
                <a:cs typeface="Arial" panose="020B0604020202020204" pitchFamily="34" charset="0"/>
              </a:rPr>
              <a:t>Take a moment to look at the passage below. From this case study please define the </a:t>
            </a:r>
            <a:r>
              <a:rPr lang="en-GB" b="1" dirty="0">
                <a:solidFill>
                  <a:srgbClr val="00B0F0"/>
                </a:solidFill>
                <a:latin typeface="Arial" panose="020B0604020202020204" pitchFamily="34" charset="0"/>
                <a:cs typeface="Arial" panose="020B0604020202020204" pitchFamily="34" charset="0"/>
              </a:rPr>
              <a:t>sensitive personal information</a:t>
            </a:r>
            <a:r>
              <a:rPr lang="en-GB" b="1" dirty="0">
                <a:latin typeface="Arial" panose="020B0604020202020204" pitchFamily="34" charset="0"/>
                <a:cs typeface="Arial" panose="020B0604020202020204" pitchFamily="34" charset="0"/>
              </a:rPr>
              <a:t> that is shared</a:t>
            </a:r>
            <a:endParaRPr lang="en-US"/>
          </a:p>
        </p:txBody>
      </p:sp>
      <p:sp>
        <p:nvSpPr>
          <p:cNvPr id="3" name="Rectangle 2">
            <a:extLst>
              <a:ext uri="{FF2B5EF4-FFF2-40B4-BE49-F238E27FC236}">
                <a16:creationId xmlns:a16="http://schemas.microsoft.com/office/drawing/2014/main" id="{67DBB817-E8B3-4353-8945-D8716D5C0E9B}"/>
              </a:ext>
            </a:extLst>
          </p:cNvPr>
          <p:cNvSpPr/>
          <p:nvPr/>
        </p:nvSpPr>
        <p:spPr>
          <a:xfrm>
            <a:off x="-540568" y="476672"/>
            <a:ext cx="10297144" cy="720080"/>
          </a:xfrm>
          <a:prstGeom prst="rect">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2800" dirty="0"/>
              <a:t>	</a:t>
            </a:r>
            <a:r>
              <a:rPr lang="en-GB" sz="2800" b="1" dirty="0">
                <a:latin typeface="Arial"/>
                <a:cs typeface="Arial"/>
              </a:rPr>
              <a:t>Defining data – an activity</a:t>
            </a:r>
          </a:p>
        </p:txBody>
      </p:sp>
    </p:spTree>
    <p:extLst>
      <p:ext uri="{BB962C8B-B14F-4D97-AF65-F5344CB8AC3E}">
        <p14:creationId xmlns:p14="http://schemas.microsoft.com/office/powerpoint/2010/main" val="2220260096"/>
      </p:ext>
    </p:extLst>
  </p:cSld>
  <p:clrMapOvr>
    <a:masterClrMapping/>
  </p:clrMapOvr>
  <mc:AlternateContent xmlns:mc="http://schemas.openxmlformats.org/markup-compatibility/2006" xmlns:p14="http://schemas.microsoft.com/office/powerpoint/2010/main">
    <mc:Choice Requires="p14">
      <p:transition spd="med" p14:dur="700" advClick="0" advTm="6000">
        <p:fade/>
      </p:transition>
    </mc:Choice>
    <mc:Fallback xmlns="">
      <p:transition spd="med" advClick="0" advTm="6000">
        <p:fade/>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80D8307D-3268-4007-834E-6D30E1CA6257}"/>
              </a:ext>
            </a:extLst>
          </p:cNvPr>
          <p:cNvSpPr txBox="1"/>
          <p:nvPr/>
        </p:nvSpPr>
        <p:spPr>
          <a:xfrm>
            <a:off x="431540" y="2351133"/>
            <a:ext cx="8352928" cy="3693319"/>
          </a:xfrm>
          <a:prstGeom prst="rect">
            <a:avLst/>
          </a:prstGeom>
          <a:noFill/>
        </p:spPr>
        <p:txBody>
          <a:bodyPr wrap="square" rtlCol="0" anchor="t">
            <a:spAutoFit/>
          </a:bodyPr>
          <a:lstStyle/>
          <a:p>
            <a:r>
              <a:rPr lang="en-GB" dirty="0">
                <a:latin typeface="Arial" panose="020B0604020202020204" pitchFamily="34" charset="0"/>
                <a:cs typeface="Arial" panose="020B0604020202020204" pitchFamily="34" charset="0"/>
              </a:rPr>
              <a:t>Mr Jones, of 37 Roundhay Drive in Leeds, has been </a:t>
            </a:r>
            <a:r>
              <a:rPr lang="en-GB" dirty="0">
                <a:highlight>
                  <a:srgbClr val="00FF00"/>
                </a:highlight>
                <a:latin typeface="Arial" panose="020B0604020202020204" pitchFamily="34" charset="0"/>
                <a:cs typeface="Arial" panose="020B0604020202020204" pitchFamily="34" charset="0"/>
              </a:rPr>
              <a:t>recovering in Leeds General Infirmary</a:t>
            </a:r>
            <a:r>
              <a:rPr lang="en-GB" dirty="0">
                <a:latin typeface="Arial" panose="020B0604020202020204" pitchFamily="34" charset="0"/>
                <a:cs typeface="Arial" panose="020B0604020202020204" pitchFamily="34" charset="0"/>
              </a:rPr>
              <a:t> after successful </a:t>
            </a:r>
            <a:r>
              <a:rPr lang="en-GB" dirty="0">
                <a:highlight>
                  <a:srgbClr val="00FF00"/>
                </a:highlight>
                <a:latin typeface="Arial" panose="020B0604020202020204" pitchFamily="34" charset="0"/>
                <a:cs typeface="Arial" panose="020B0604020202020204" pitchFamily="34" charset="0"/>
              </a:rPr>
              <a:t>deep brain stimulation surgery </a:t>
            </a:r>
            <a:r>
              <a:rPr lang="en-GB" dirty="0">
                <a:latin typeface="Arial" panose="020B0604020202020204" pitchFamily="34" charset="0"/>
                <a:cs typeface="Arial" panose="020B0604020202020204" pitchFamily="34" charset="0"/>
              </a:rPr>
              <a:t>on Friday 16 March. The operation was a complete success and we are sending his family all our good wishes. </a:t>
            </a:r>
          </a:p>
          <a:p>
            <a:endParaRPr lang="en-GB" dirty="0">
              <a:latin typeface="Arial" panose="020B0604020202020204" pitchFamily="34" charset="0"/>
              <a:cs typeface="Arial" panose="020B0604020202020204" pitchFamily="34" charset="0"/>
            </a:endParaRPr>
          </a:p>
          <a:p>
            <a:r>
              <a:rPr lang="en-GB" dirty="0">
                <a:latin typeface="Arial" panose="020B0604020202020204" pitchFamily="34" charset="0"/>
                <a:cs typeface="Arial" panose="020B0604020202020204" pitchFamily="34" charset="0"/>
              </a:rPr>
              <a:t>Mr Jones has been a member of Parkinson’s UK since </a:t>
            </a:r>
            <a:r>
              <a:rPr lang="en-GB" dirty="0">
                <a:highlight>
                  <a:srgbClr val="00FF00"/>
                </a:highlight>
                <a:latin typeface="Arial" panose="020B0604020202020204" pitchFamily="34" charset="0"/>
                <a:cs typeface="Arial" panose="020B0604020202020204" pitchFamily="34" charset="0"/>
              </a:rPr>
              <a:t>his diagnosis in 2001</a:t>
            </a:r>
            <a:r>
              <a:rPr lang="en-GB" dirty="0">
                <a:latin typeface="Arial" panose="020B0604020202020204" pitchFamily="34" charset="0"/>
                <a:cs typeface="Arial" panose="020B0604020202020204" pitchFamily="34" charset="0"/>
              </a:rPr>
              <a:t>, and has raised several thousands of pounds for the branch over the last few years, helped by connections made through </a:t>
            </a:r>
            <a:r>
              <a:rPr lang="en-GB" dirty="0">
                <a:highlight>
                  <a:srgbClr val="00FF00"/>
                </a:highlight>
                <a:latin typeface="Arial" panose="020B0604020202020204" pitchFamily="34" charset="0"/>
                <a:cs typeface="Arial" panose="020B0604020202020204" pitchFamily="34" charset="0"/>
              </a:rPr>
              <a:t>his membership of the Labour Party</a:t>
            </a:r>
            <a:r>
              <a:rPr lang="en-GB" dirty="0">
                <a:latin typeface="Arial" panose="020B0604020202020204" pitchFamily="34" charset="0"/>
                <a:cs typeface="Arial" panose="020B0604020202020204" pitchFamily="34" charset="0"/>
              </a:rPr>
              <a:t>. He is </a:t>
            </a:r>
            <a:r>
              <a:rPr lang="en-GB" dirty="0">
                <a:highlight>
                  <a:srgbClr val="00FF00"/>
                </a:highlight>
                <a:latin typeface="Arial" panose="020B0604020202020204" pitchFamily="34" charset="0"/>
                <a:cs typeface="Arial" panose="020B0604020202020204" pitchFamily="34" charset="0"/>
              </a:rPr>
              <a:t>an active member of St Matthias, the local church</a:t>
            </a:r>
            <a:r>
              <a:rPr lang="en-GB" dirty="0">
                <a:latin typeface="Arial" panose="020B0604020202020204" pitchFamily="34" charset="0"/>
                <a:cs typeface="Arial" panose="020B0604020202020204" pitchFamily="34" charset="0"/>
              </a:rPr>
              <a:t>. </a:t>
            </a:r>
          </a:p>
          <a:p>
            <a:endParaRPr lang="en-GB" dirty="0">
              <a:latin typeface="Arial" panose="020B0604020202020204" pitchFamily="34" charset="0"/>
              <a:cs typeface="Arial" panose="020B0604020202020204" pitchFamily="34" charset="0"/>
            </a:endParaRPr>
          </a:p>
          <a:p>
            <a:r>
              <a:rPr lang="en-GB" dirty="0">
                <a:latin typeface="Arial" panose="020B0604020202020204" pitchFamily="34" charset="0"/>
                <a:cs typeface="Arial" panose="020B0604020202020204" pitchFamily="34" charset="0"/>
              </a:rPr>
              <a:t>If you would like to wish him a speedy recovery, you can visit him on </a:t>
            </a:r>
            <a:r>
              <a:rPr lang="en-GB" dirty="0">
                <a:highlight>
                  <a:srgbClr val="00FF00"/>
                </a:highlight>
                <a:latin typeface="Arial" panose="020B0604020202020204" pitchFamily="34" charset="0"/>
                <a:cs typeface="Arial" panose="020B0604020202020204" pitchFamily="34" charset="0"/>
              </a:rPr>
              <a:t>Ward C between 11am and 1pm Tuesday to Thursday at Leeds General Infirmary</a:t>
            </a:r>
            <a:r>
              <a:rPr lang="en-GB" dirty="0">
                <a:latin typeface="Arial" panose="020B0604020202020204" pitchFamily="34" charset="0"/>
                <a:cs typeface="Arial" panose="020B0604020202020204" pitchFamily="34" charset="0"/>
              </a:rPr>
              <a:t> or you can contact </a:t>
            </a:r>
            <a:r>
              <a:rPr lang="en-GB" dirty="0">
                <a:highlight>
                  <a:srgbClr val="00FF00"/>
                </a:highlight>
                <a:latin typeface="Arial" panose="020B0604020202020204" pitchFamily="34" charset="0"/>
                <a:cs typeface="Arial" panose="020B0604020202020204" pitchFamily="34" charset="0"/>
              </a:rPr>
              <a:t>his husband</a:t>
            </a:r>
            <a:r>
              <a:rPr lang="en-GB" dirty="0">
                <a:latin typeface="Arial" panose="020B0604020202020204" pitchFamily="34" charset="0"/>
                <a:cs typeface="Arial" panose="020B0604020202020204" pitchFamily="34" charset="0"/>
              </a:rPr>
              <a:t>, Owen, on 01234 567 891 or owen@madeupemail.com</a:t>
            </a:r>
          </a:p>
        </p:txBody>
      </p:sp>
      <p:sp>
        <p:nvSpPr>
          <p:cNvPr id="7" name="TextBox 6">
            <a:extLst>
              <a:ext uri="{FF2B5EF4-FFF2-40B4-BE49-F238E27FC236}">
                <a16:creationId xmlns:a16="http://schemas.microsoft.com/office/drawing/2014/main" id="{27C39D76-382B-4C06-A23B-CAF0B78BB198}"/>
              </a:ext>
            </a:extLst>
          </p:cNvPr>
          <p:cNvSpPr txBox="1"/>
          <p:nvPr/>
        </p:nvSpPr>
        <p:spPr>
          <a:xfrm>
            <a:off x="323528" y="6116339"/>
            <a:ext cx="8166386" cy="937707"/>
          </a:xfrm>
          <a:prstGeom prst="rect">
            <a:avLst/>
          </a:prstGeom>
          <a:noFill/>
        </p:spPr>
        <p:txBody>
          <a:bodyPr wrap="square" rtlCol="0" anchor="t">
            <a:spAutoFit/>
          </a:bodyPr>
          <a:lstStyle/>
          <a:p>
            <a:r>
              <a:rPr lang="en-GB" b="1" dirty="0">
                <a:latin typeface="Arial" panose="020B0604020202020204" pitchFamily="34" charset="0"/>
                <a:cs typeface="Arial" panose="020B0604020202020204" pitchFamily="34" charset="0"/>
              </a:rPr>
              <a:t>Why do you think that the highlighted section above have been identified as sensitive personal information? </a:t>
            </a:r>
          </a:p>
          <a:p>
            <a:pPr marL="1657350" lvl="3" indent="-285750">
              <a:buFont typeface="Arial" panose="020B0604020202020204" pitchFamily="34" charset="0"/>
              <a:buChar char="•"/>
            </a:pPr>
            <a:endParaRPr lang="en-GB" b="1" dirty="0"/>
          </a:p>
        </p:txBody>
      </p:sp>
      <p:sp>
        <p:nvSpPr>
          <p:cNvPr id="5" name="TextBox 4">
            <a:extLst>
              <a:ext uri="{FF2B5EF4-FFF2-40B4-BE49-F238E27FC236}">
                <a16:creationId xmlns:a16="http://schemas.microsoft.com/office/drawing/2014/main" id="{450D8BD9-8B1B-4111-9B53-BAA1F481B120}"/>
              </a:ext>
            </a:extLst>
          </p:cNvPr>
          <p:cNvSpPr txBox="1"/>
          <p:nvPr/>
        </p:nvSpPr>
        <p:spPr>
          <a:xfrm>
            <a:off x="-540568" y="1455167"/>
            <a:ext cx="8568952" cy="646331"/>
          </a:xfrm>
          <a:prstGeom prst="rect">
            <a:avLst/>
          </a:prstGeom>
          <a:noFill/>
        </p:spPr>
        <p:txBody>
          <a:bodyPr wrap="square" rtlCol="0" anchor="t">
            <a:spAutoFit/>
          </a:bodyPr>
          <a:lstStyle/>
          <a:p>
            <a:pPr lvl="2"/>
            <a:r>
              <a:rPr lang="en-GB" b="1" dirty="0">
                <a:latin typeface="Arial" panose="020B0604020202020204" pitchFamily="34" charset="0"/>
                <a:cs typeface="Arial" panose="020B0604020202020204" pitchFamily="34" charset="0"/>
              </a:rPr>
              <a:t>Take a moment to look at the passage below. From this case study please define the </a:t>
            </a:r>
            <a:r>
              <a:rPr lang="en-GB" b="1" dirty="0">
                <a:solidFill>
                  <a:srgbClr val="00B0F0"/>
                </a:solidFill>
                <a:latin typeface="Arial" panose="020B0604020202020204" pitchFamily="34" charset="0"/>
                <a:cs typeface="Arial" panose="020B0604020202020204" pitchFamily="34" charset="0"/>
              </a:rPr>
              <a:t>sensitive personal information</a:t>
            </a:r>
            <a:r>
              <a:rPr lang="en-GB" b="1" dirty="0">
                <a:latin typeface="Arial" panose="020B0604020202020204" pitchFamily="34" charset="0"/>
                <a:cs typeface="Arial" panose="020B0604020202020204" pitchFamily="34" charset="0"/>
              </a:rPr>
              <a:t> that is shared</a:t>
            </a:r>
            <a:r>
              <a:rPr lang="en-GB" b="1" dirty="0">
                <a:latin typeface="Arial"/>
                <a:cs typeface="Arial"/>
              </a:rPr>
              <a:t>.</a:t>
            </a:r>
            <a:endParaRPr lang="en-US" dirty="0"/>
          </a:p>
        </p:txBody>
      </p:sp>
      <p:sp>
        <p:nvSpPr>
          <p:cNvPr id="3" name="Rectangle 2">
            <a:extLst>
              <a:ext uri="{FF2B5EF4-FFF2-40B4-BE49-F238E27FC236}">
                <a16:creationId xmlns:a16="http://schemas.microsoft.com/office/drawing/2014/main" id="{5BA42C2B-1995-4F9A-925C-D36701F76ADE}"/>
              </a:ext>
            </a:extLst>
          </p:cNvPr>
          <p:cNvSpPr/>
          <p:nvPr/>
        </p:nvSpPr>
        <p:spPr>
          <a:xfrm>
            <a:off x="-540568" y="476672"/>
            <a:ext cx="10297144" cy="720080"/>
          </a:xfrm>
          <a:prstGeom prst="rect">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2800" dirty="0"/>
              <a:t>	</a:t>
            </a:r>
            <a:r>
              <a:rPr lang="en-GB" sz="2800" b="1" dirty="0">
                <a:latin typeface="Arial"/>
                <a:cs typeface="Arial"/>
              </a:rPr>
              <a:t>Defining data – an activity</a:t>
            </a:r>
          </a:p>
        </p:txBody>
      </p:sp>
    </p:spTree>
    <p:extLst>
      <p:ext uri="{BB962C8B-B14F-4D97-AF65-F5344CB8AC3E}">
        <p14:creationId xmlns:p14="http://schemas.microsoft.com/office/powerpoint/2010/main" val="2022266910"/>
      </p:ext>
    </p:extLst>
  </p:cSld>
  <p:clrMapOvr>
    <a:masterClrMapping/>
  </p:clrMapOvr>
  <mc:AlternateContent xmlns:mc="http://schemas.openxmlformats.org/markup-compatibility/2006" xmlns:p14="http://schemas.microsoft.com/office/powerpoint/2010/main">
    <mc:Choice Requires="p14">
      <p:transition spd="med" p14:dur="700" advClick="0" advTm="6000">
        <p:fade/>
      </p:transition>
    </mc:Choice>
    <mc:Fallback xmlns="">
      <p:transition spd="med" advClick="0" advTm="6000">
        <p:fade/>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540568" y="269507"/>
            <a:ext cx="10297144" cy="927245"/>
          </a:xfrm>
          <a:prstGeom prst="rect">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2800" dirty="0"/>
              <a:t>	</a:t>
            </a:r>
            <a:r>
              <a:rPr lang="en-GB" sz="2600" b="1" dirty="0">
                <a:latin typeface="Arial"/>
                <a:cs typeface="Arial"/>
              </a:rPr>
              <a:t>Why is this considered personal sensitive 	information?</a:t>
            </a:r>
            <a:r>
              <a:rPr lang="en-GB" sz="2800" dirty="0">
                <a:latin typeface="ParkinsonsUK Stencil" panose="02000503000000020004" pitchFamily="2" charset="0"/>
              </a:rPr>
              <a:t> </a:t>
            </a:r>
          </a:p>
        </p:txBody>
      </p:sp>
      <p:sp>
        <p:nvSpPr>
          <p:cNvPr id="2" name="TextBox 1">
            <a:extLst>
              <a:ext uri="{FF2B5EF4-FFF2-40B4-BE49-F238E27FC236}">
                <a16:creationId xmlns:a16="http://schemas.microsoft.com/office/drawing/2014/main" id="{80D8307D-3268-4007-834E-6D30E1CA6257}"/>
              </a:ext>
            </a:extLst>
          </p:cNvPr>
          <p:cNvSpPr txBox="1"/>
          <p:nvPr/>
        </p:nvSpPr>
        <p:spPr>
          <a:xfrm>
            <a:off x="323528" y="1412776"/>
            <a:ext cx="8352928" cy="4801314"/>
          </a:xfrm>
          <a:prstGeom prst="rect">
            <a:avLst/>
          </a:prstGeom>
          <a:noFill/>
        </p:spPr>
        <p:txBody>
          <a:bodyPr wrap="square" rtlCol="0" anchor="t">
            <a:spAutoFit/>
          </a:bodyPr>
          <a:lstStyle/>
          <a:p>
            <a:r>
              <a:rPr lang="en-GB" dirty="0">
                <a:latin typeface="Arial" panose="020B0604020202020204" pitchFamily="34" charset="0"/>
                <a:cs typeface="Arial" panose="020B0604020202020204" pitchFamily="34" charset="0"/>
              </a:rPr>
              <a:t>Mr Jones, of 37 Roundhay Drive in Leeds, </a:t>
            </a:r>
          </a:p>
          <a:p>
            <a:r>
              <a:rPr lang="en-GB" dirty="0">
                <a:latin typeface="Arial" panose="020B0604020202020204" pitchFamily="34" charset="0"/>
                <a:cs typeface="Arial" panose="020B0604020202020204" pitchFamily="34" charset="0"/>
              </a:rPr>
              <a:t>has been </a:t>
            </a:r>
            <a:r>
              <a:rPr lang="en-GB" dirty="0">
                <a:highlight>
                  <a:srgbClr val="00FF00"/>
                </a:highlight>
                <a:latin typeface="Arial" panose="020B0604020202020204" pitchFamily="34" charset="0"/>
                <a:cs typeface="Arial" panose="020B0604020202020204" pitchFamily="34" charset="0"/>
              </a:rPr>
              <a:t>recovering in Leeds General Infirmary </a:t>
            </a:r>
          </a:p>
          <a:p>
            <a:r>
              <a:rPr lang="en-GB" dirty="0">
                <a:latin typeface="Arial" panose="020B0604020202020204" pitchFamily="34" charset="0"/>
                <a:cs typeface="Arial" panose="020B0604020202020204" pitchFamily="34" charset="0"/>
              </a:rPr>
              <a:t>after successful </a:t>
            </a:r>
            <a:r>
              <a:rPr lang="en-GB" dirty="0">
                <a:highlight>
                  <a:srgbClr val="00FF00"/>
                </a:highlight>
                <a:latin typeface="Arial" panose="020B0604020202020204" pitchFamily="34" charset="0"/>
                <a:cs typeface="Arial" panose="020B0604020202020204" pitchFamily="34" charset="0"/>
              </a:rPr>
              <a:t>deep brain stimulation </a:t>
            </a:r>
          </a:p>
          <a:p>
            <a:r>
              <a:rPr lang="en-GB" dirty="0">
                <a:highlight>
                  <a:srgbClr val="00FF00"/>
                </a:highlight>
                <a:latin typeface="Arial" panose="020B0604020202020204" pitchFamily="34" charset="0"/>
                <a:cs typeface="Arial" panose="020B0604020202020204" pitchFamily="34" charset="0"/>
              </a:rPr>
              <a:t>surgery</a:t>
            </a:r>
            <a:r>
              <a:rPr lang="en-GB" dirty="0">
                <a:latin typeface="Arial" panose="020B0604020202020204" pitchFamily="34" charset="0"/>
                <a:cs typeface="Arial" panose="020B0604020202020204" pitchFamily="34" charset="0"/>
              </a:rPr>
              <a:t> on Friday 16 March. The operation was </a:t>
            </a:r>
          </a:p>
          <a:p>
            <a:r>
              <a:rPr lang="en-GB" dirty="0">
                <a:latin typeface="Arial" panose="020B0604020202020204" pitchFamily="34" charset="0"/>
                <a:cs typeface="Arial" panose="020B0604020202020204" pitchFamily="34" charset="0"/>
              </a:rPr>
              <a:t>a complete success and we are sending his </a:t>
            </a:r>
          </a:p>
          <a:p>
            <a:r>
              <a:rPr lang="en-GB" dirty="0">
                <a:latin typeface="Arial" panose="020B0604020202020204" pitchFamily="34" charset="0"/>
                <a:cs typeface="Arial" panose="020B0604020202020204" pitchFamily="34" charset="0"/>
              </a:rPr>
              <a:t>family all our good wishes. </a:t>
            </a:r>
          </a:p>
          <a:p>
            <a:endParaRPr lang="en-GB" dirty="0">
              <a:latin typeface="Arial" panose="020B0604020202020204" pitchFamily="34" charset="0"/>
              <a:cs typeface="Arial" panose="020B0604020202020204" pitchFamily="34" charset="0"/>
            </a:endParaRPr>
          </a:p>
          <a:p>
            <a:r>
              <a:rPr lang="en-GB" dirty="0">
                <a:latin typeface="Arial" panose="020B0604020202020204" pitchFamily="34" charset="0"/>
                <a:cs typeface="Arial" panose="020B0604020202020204" pitchFamily="34" charset="0"/>
              </a:rPr>
              <a:t>Mr Jones has been a member of Parkinson’s UK  </a:t>
            </a:r>
          </a:p>
          <a:p>
            <a:r>
              <a:rPr lang="en-GB" dirty="0">
                <a:latin typeface="Arial" panose="020B0604020202020204" pitchFamily="34" charset="0"/>
                <a:cs typeface="Arial" panose="020B0604020202020204" pitchFamily="34" charset="0"/>
              </a:rPr>
              <a:t>since </a:t>
            </a:r>
            <a:r>
              <a:rPr lang="en-GB" dirty="0">
                <a:highlight>
                  <a:srgbClr val="00FF00"/>
                </a:highlight>
                <a:latin typeface="Arial" panose="020B0604020202020204" pitchFamily="34" charset="0"/>
                <a:cs typeface="Arial" panose="020B0604020202020204" pitchFamily="34" charset="0"/>
              </a:rPr>
              <a:t>his diagnosis in 2001</a:t>
            </a:r>
            <a:r>
              <a:rPr lang="en-GB" dirty="0">
                <a:latin typeface="Arial" panose="020B0604020202020204" pitchFamily="34" charset="0"/>
                <a:cs typeface="Arial" panose="020B0604020202020204" pitchFamily="34" charset="0"/>
              </a:rPr>
              <a:t>, and has raised </a:t>
            </a:r>
            <a:endParaRPr lang="en-GB"/>
          </a:p>
          <a:p>
            <a:r>
              <a:rPr lang="en-GB" dirty="0">
                <a:latin typeface="Arial" panose="020B0604020202020204" pitchFamily="34" charset="0"/>
                <a:cs typeface="Arial" panose="020B0604020202020204" pitchFamily="34" charset="0"/>
              </a:rPr>
              <a:t>several thousands of pounds for the branch over </a:t>
            </a:r>
          </a:p>
          <a:p>
            <a:r>
              <a:rPr lang="en-GB" dirty="0">
                <a:latin typeface="Arial" panose="020B0604020202020204" pitchFamily="34" charset="0"/>
                <a:cs typeface="Arial" panose="020B0604020202020204" pitchFamily="34" charset="0"/>
              </a:rPr>
              <a:t>the last few years, helped by connections made </a:t>
            </a:r>
          </a:p>
          <a:p>
            <a:r>
              <a:rPr lang="en-GB" dirty="0">
                <a:latin typeface="Arial" panose="020B0604020202020204" pitchFamily="34" charset="0"/>
                <a:cs typeface="Arial" panose="020B0604020202020204" pitchFamily="34" charset="0"/>
              </a:rPr>
              <a:t>through </a:t>
            </a:r>
            <a:r>
              <a:rPr lang="en-GB" dirty="0">
                <a:highlight>
                  <a:srgbClr val="00FF00"/>
                </a:highlight>
                <a:latin typeface="Arial" panose="020B0604020202020204" pitchFamily="34" charset="0"/>
                <a:cs typeface="Arial" panose="020B0604020202020204" pitchFamily="34" charset="0"/>
              </a:rPr>
              <a:t>his membership of the Labour Party</a:t>
            </a:r>
            <a:r>
              <a:rPr lang="en-GB" dirty="0">
                <a:latin typeface="Arial" panose="020B0604020202020204" pitchFamily="34" charset="0"/>
                <a:cs typeface="Arial" panose="020B0604020202020204" pitchFamily="34" charset="0"/>
              </a:rPr>
              <a:t>. He </a:t>
            </a:r>
          </a:p>
          <a:p>
            <a:r>
              <a:rPr lang="en-GB" dirty="0">
                <a:latin typeface="Arial" panose="020B0604020202020204" pitchFamily="34" charset="0"/>
                <a:cs typeface="Arial" panose="020B0604020202020204" pitchFamily="34" charset="0"/>
              </a:rPr>
              <a:t>is </a:t>
            </a:r>
            <a:r>
              <a:rPr lang="en-GB" dirty="0">
                <a:highlight>
                  <a:srgbClr val="00FF00"/>
                </a:highlight>
                <a:latin typeface="Arial" panose="020B0604020202020204" pitchFamily="34" charset="0"/>
                <a:cs typeface="Arial" panose="020B0604020202020204" pitchFamily="34" charset="0"/>
              </a:rPr>
              <a:t>an active member of St Matthias, the local church</a:t>
            </a:r>
            <a:r>
              <a:rPr lang="en-GB" dirty="0">
                <a:latin typeface="Arial" panose="020B0604020202020204" pitchFamily="34" charset="0"/>
                <a:cs typeface="Arial" panose="020B0604020202020204" pitchFamily="34" charset="0"/>
              </a:rPr>
              <a:t>. </a:t>
            </a:r>
          </a:p>
          <a:p>
            <a:endParaRPr lang="en-GB" dirty="0">
              <a:latin typeface="Arial" panose="020B0604020202020204" pitchFamily="34" charset="0"/>
              <a:cs typeface="Arial" panose="020B0604020202020204" pitchFamily="34" charset="0"/>
            </a:endParaRPr>
          </a:p>
          <a:p>
            <a:r>
              <a:rPr lang="en-GB" dirty="0">
                <a:latin typeface="Arial" panose="020B0604020202020204" pitchFamily="34" charset="0"/>
                <a:cs typeface="Arial" panose="020B0604020202020204" pitchFamily="34" charset="0"/>
              </a:rPr>
              <a:t>If you would like to wish him a speedy recovery, you can visit him on </a:t>
            </a:r>
            <a:r>
              <a:rPr lang="en-GB" dirty="0">
                <a:highlight>
                  <a:srgbClr val="00FF00"/>
                </a:highlight>
                <a:latin typeface="Arial" panose="020B0604020202020204" pitchFamily="34" charset="0"/>
                <a:cs typeface="Arial" panose="020B0604020202020204" pitchFamily="34" charset="0"/>
              </a:rPr>
              <a:t>Ward C between 11am and 1pm Tuesday to Thursday at Leeds General Infirmary</a:t>
            </a:r>
            <a:r>
              <a:rPr lang="en-GB" dirty="0">
                <a:latin typeface="Arial" panose="020B0604020202020204" pitchFamily="34" charset="0"/>
                <a:cs typeface="Arial" panose="020B0604020202020204" pitchFamily="34" charset="0"/>
              </a:rPr>
              <a:t> or you can contact </a:t>
            </a:r>
            <a:r>
              <a:rPr lang="en-GB" dirty="0">
                <a:highlight>
                  <a:srgbClr val="00FF00"/>
                </a:highlight>
                <a:latin typeface="Arial" panose="020B0604020202020204" pitchFamily="34" charset="0"/>
                <a:cs typeface="Arial" panose="020B0604020202020204" pitchFamily="34" charset="0"/>
              </a:rPr>
              <a:t>his husband</a:t>
            </a:r>
            <a:r>
              <a:rPr lang="en-GB" dirty="0">
                <a:latin typeface="Arial" panose="020B0604020202020204" pitchFamily="34" charset="0"/>
                <a:cs typeface="Arial" panose="020B0604020202020204" pitchFamily="34" charset="0"/>
              </a:rPr>
              <a:t>, Owen, on 01234 567 891 or owen@madeupemail.com</a:t>
            </a:r>
          </a:p>
        </p:txBody>
      </p:sp>
      <p:sp>
        <p:nvSpPr>
          <p:cNvPr id="7" name="Rectangle: Rounded Corners 6">
            <a:extLst>
              <a:ext uri="{FF2B5EF4-FFF2-40B4-BE49-F238E27FC236}">
                <a16:creationId xmlns:a16="http://schemas.microsoft.com/office/drawing/2014/main" id="{65CCE52F-F0D2-483F-9075-1597CC0162F1}"/>
              </a:ext>
            </a:extLst>
          </p:cNvPr>
          <p:cNvSpPr/>
          <p:nvPr/>
        </p:nvSpPr>
        <p:spPr>
          <a:xfrm>
            <a:off x="5724128" y="1556792"/>
            <a:ext cx="3225497" cy="3600400"/>
          </a:xfrm>
          <a:prstGeom prst="roundRect">
            <a:avLst/>
          </a:prstGeom>
          <a:no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GB" b="1" dirty="0">
                <a:solidFill>
                  <a:srgbClr val="00B0F0"/>
                </a:solidFill>
                <a:latin typeface="Arial" panose="020B0604020202020204" pitchFamily="34" charset="0"/>
                <a:cs typeface="Arial" panose="020B0604020202020204" pitchFamily="34" charset="0"/>
              </a:rPr>
              <a:t>Sensitive personal information</a:t>
            </a:r>
          </a:p>
          <a:p>
            <a:pPr marL="285750" indent="-285750">
              <a:buFont typeface="Arial" panose="020B0604020202020204" pitchFamily="34" charset="0"/>
              <a:buChar char="•"/>
            </a:pPr>
            <a:r>
              <a:rPr lang="en-GB" dirty="0">
                <a:solidFill>
                  <a:schemeClr val="tx1"/>
                </a:solidFill>
                <a:latin typeface="Arial" panose="020B0604020202020204" pitchFamily="34" charset="0"/>
                <a:cs typeface="Arial" panose="020B0604020202020204" pitchFamily="34" charset="0"/>
              </a:rPr>
              <a:t>Medical details</a:t>
            </a:r>
          </a:p>
          <a:p>
            <a:pPr marL="285750" indent="-285750">
              <a:buFont typeface="Arial" panose="020B0604020202020204" pitchFamily="34" charset="0"/>
              <a:buChar char="•"/>
            </a:pPr>
            <a:r>
              <a:rPr lang="en-GB" dirty="0">
                <a:solidFill>
                  <a:schemeClr val="tx1"/>
                </a:solidFill>
                <a:latin typeface="Arial" panose="020B0604020202020204" pitchFamily="34" charset="0"/>
                <a:cs typeface="Arial" panose="020B0604020202020204" pitchFamily="34" charset="0"/>
              </a:rPr>
              <a:t>Diagnosis of Parkinson’s</a:t>
            </a:r>
          </a:p>
          <a:p>
            <a:pPr marL="285750" indent="-285750">
              <a:buFont typeface="Arial" panose="020B0604020202020204" pitchFamily="34" charset="0"/>
              <a:buChar char="•"/>
            </a:pPr>
            <a:r>
              <a:rPr lang="en-GB" dirty="0">
                <a:solidFill>
                  <a:schemeClr val="tx1"/>
                </a:solidFill>
                <a:latin typeface="Arial" panose="020B0604020202020204" pitchFamily="34" charset="0"/>
                <a:cs typeface="Arial" panose="020B0604020202020204" pitchFamily="34" charset="0"/>
              </a:rPr>
              <a:t>Date of diagnosis</a:t>
            </a:r>
          </a:p>
          <a:p>
            <a:pPr marL="285750" indent="-285750">
              <a:buFont typeface="Arial" panose="020B0604020202020204" pitchFamily="34" charset="0"/>
              <a:buChar char="•"/>
            </a:pPr>
            <a:r>
              <a:rPr lang="en-GB" dirty="0">
                <a:solidFill>
                  <a:schemeClr val="tx1"/>
                </a:solidFill>
                <a:latin typeface="Arial" panose="020B0604020202020204" pitchFamily="34" charset="0"/>
                <a:cs typeface="Arial" panose="020B0604020202020204" pitchFamily="34" charset="0"/>
              </a:rPr>
              <a:t>Being in hospital</a:t>
            </a:r>
          </a:p>
          <a:p>
            <a:pPr marL="285750" indent="-285750">
              <a:buFont typeface="Arial" panose="020B0604020202020204" pitchFamily="34" charset="0"/>
              <a:buChar char="•"/>
            </a:pPr>
            <a:r>
              <a:rPr lang="en-GB" dirty="0">
                <a:solidFill>
                  <a:schemeClr val="tx1"/>
                </a:solidFill>
                <a:latin typeface="Arial" panose="020B0604020202020204" pitchFamily="34" charset="0"/>
                <a:cs typeface="Arial" panose="020B0604020202020204" pitchFamily="34" charset="0"/>
              </a:rPr>
              <a:t>Undergone a medical procedure</a:t>
            </a:r>
          </a:p>
          <a:p>
            <a:pPr marL="285750" indent="-285750">
              <a:buFont typeface="Arial" panose="020B0604020202020204" pitchFamily="34" charset="0"/>
              <a:buChar char="•"/>
            </a:pPr>
            <a:r>
              <a:rPr lang="en-GB" dirty="0">
                <a:solidFill>
                  <a:schemeClr val="tx1"/>
                </a:solidFill>
                <a:latin typeface="Arial" panose="020B0604020202020204" pitchFamily="34" charset="0"/>
                <a:cs typeface="Arial" panose="020B0604020202020204" pitchFamily="34" charset="0"/>
              </a:rPr>
              <a:t>Political affiliations</a:t>
            </a:r>
          </a:p>
          <a:p>
            <a:pPr marL="285750" indent="-285750">
              <a:buFont typeface="Arial" panose="020B0604020202020204" pitchFamily="34" charset="0"/>
              <a:buChar char="•"/>
            </a:pPr>
            <a:r>
              <a:rPr lang="en-GB" dirty="0">
                <a:solidFill>
                  <a:schemeClr val="tx1"/>
                </a:solidFill>
                <a:latin typeface="Arial" panose="020B0604020202020204" pitchFamily="34" charset="0"/>
                <a:cs typeface="Arial" panose="020B0604020202020204" pitchFamily="34" charset="0"/>
              </a:rPr>
              <a:t>Religious beliefs</a:t>
            </a:r>
          </a:p>
          <a:p>
            <a:pPr marL="285750" indent="-285750">
              <a:buFont typeface="Arial" panose="020B0604020202020204" pitchFamily="34" charset="0"/>
              <a:buChar char="•"/>
            </a:pPr>
            <a:r>
              <a:rPr lang="en-GB" dirty="0">
                <a:solidFill>
                  <a:schemeClr val="tx1"/>
                </a:solidFill>
                <a:latin typeface="Arial" panose="020B0604020202020204" pitchFamily="34" charset="0"/>
                <a:cs typeface="Arial" panose="020B0604020202020204" pitchFamily="34" charset="0"/>
              </a:rPr>
              <a:t>Sexual orientation</a:t>
            </a:r>
          </a:p>
          <a:p>
            <a:endParaRPr lang="en-GB" dirty="0">
              <a:solidFill>
                <a:srgbClr val="00B0F0"/>
              </a:solidFill>
            </a:endParaRPr>
          </a:p>
          <a:p>
            <a:endParaRPr lang="en-GB" dirty="0">
              <a:solidFill>
                <a:srgbClr val="00B0F0"/>
              </a:solidFill>
            </a:endParaRPr>
          </a:p>
        </p:txBody>
      </p:sp>
    </p:spTree>
    <p:extLst>
      <p:ext uri="{BB962C8B-B14F-4D97-AF65-F5344CB8AC3E}">
        <p14:creationId xmlns:p14="http://schemas.microsoft.com/office/powerpoint/2010/main" val="3322753299"/>
      </p:ext>
    </p:extLst>
  </p:cSld>
  <p:clrMapOvr>
    <a:masterClrMapping/>
  </p:clrMapOvr>
  <mc:AlternateContent xmlns:mc="http://schemas.openxmlformats.org/markup-compatibility/2006" xmlns:p14="http://schemas.microsoft.com/office/powerpoint/2010/main">
    <mc:Choice Requires="p14">
      <p:transition spd="med" p14:dur="700" advClick="0" advTm="6000">
        <p:fade/>
      </p:transition>
    </mc:Choice>
    <mc:Fallback xmlns="">
      <p:transition spd="med" advClick="0" advTm="6000">
        <p:fade/>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80D8307D-3268-4007-834E-6D30E1CA6257}"/>
              </a:ext>
            </a:extLst>
          </p:cNvPr>
          <p:cNvSpPr txBox="1"/>
          <p:nvPr/>
        </p:nvSpPr>
        <p:spPr>
          <a:xfrm>
            <a:off x="342306" y="1812499"/>
            <a:ext cx="8352928" cy="3693319"/>
          </a:xfrm>
          <a:prstGeom prst="rect">
            <a:avLst/>
          </a:prstGeom>
          <a:noFill/>
        </p:spPr>
        <p:txBody>
          <a:bodyPr wrap="square" rtlCol="0" anchor="t">
            <a:spAutoFit/>
          </a:bodyPr>
          <a:lstStyle/>
          <a:p>
            <a:r>
              <a:rPr lang="en-GB" dirty="0">
                <a:highlight>
                  <a:srgbClr val="00FFFF"/>
                </a:highlight>
                <a:latin typeface="Arial" panose="020B0604020202020204" pitchFamily="34" charset="0"/>
                <a:cs typeface="Arial" panose="020B0604020202020204" pitchFamily="34" charset="0"/>
              </a:rPr>
              <a:t>Mr Jones</a:t>
            </a:r>
            <a:r>
              <a:rPr lang="en-GB" dirty="0">
                <a:latin typeface="Arial" panose="020B0604020202020204" pitchFamily="34" charset="0"/>
                <a:cs typeface="Arial" panose="020B0604020202020204" pitchFamily="34" charset="0"/>
              </a:rPr>
              <a:t>, of </a:t>
            </a:r>
            <a:r>
              <a:rPr lang="en-GB" dirty="0">
                <a:highlight>
                  <a:srgbClr val="00FFFF"/>
                </a:highlight>
                <a:latin typeface="Arial" panose="020B0604020202020204" pitchFamily="34" charset="0"/>
                <a:cs typeface="Arial" panose="020B0604020202020204" pitchFamily="34" charset="0"/>
              </a:rPr>
              <a:t>37 Roundhay Drive in Leeds</a:t>
            </a:r>
            <a:r>
              <a:rPr lang="en-GB" dirty="0">
                <a:latin typeface="Arial" panose="020B0604020202020204" pitchFamily="34" charset="0"/>
                <a:cs typeface="Arial" panose="020B0604020202020204" pitchFamily="34" charset="0"/>
              </a:rPr>
              <a:t> has been </a:t>
            </a:r>
            <a:r>
              <a:rPr lang="en-GB" dirty="0">
                <a:highlight>
                  <a:srgbClr val="00FFFF"/>
                </a:highlight>
                <a:latin typeface="Arial" panose="020B0604020202020204" pitchFamily="34" charset="0"/>
                <a:cs typeface="Arial" panose="020B0604020202020204" pitchFamily="34" charset="0"/>
              </a:rPr>
              <a:t>recovering in Leeds General Infirmary</a:t>
            </a:r>
            <a:r>
              <a:rPr lang="en-GB" dirty="0">
                <a:latin typeface="Arial" panose="020B0604020202020204" pitchFamily="34" charset="0"/>
                <a:cs typeface="Arial" panose="020B0604020202020204" pitchFamily="34" charset="0"/>
              </a:rPr>
              <a:t> after successful </a:t>
            </a:r>
            <a:r>
              <a:rPr lang="en-GB" dirty="0">
                <a:highlight>
                  <a:srgbClr val="00FFFF"/>
                </a:highlight>
                <a:latin typeface="Arial" panose="020B0604020202020204" pitchFamily="34" charset="0"/>
                <a:cs typeface="Arial" panose="020B0604020202020204" pitchFamily="34" charset="0"/>
              </a:rPr>
              <a:t>deep brain stimulation surgery</a:t>
            </a:r>
            <a:r>
              <a:rPr lang="en-GB" dirty="0">
                <a:latin typeface="Arial" panose="020B0604020202020204" pitchFamily="34" charset="0"/>
                <a:cs typeface="Arial" panose="020B0604020202020204" pitchFamily="34" charset="0"/>
              </a:rPr>
              <a:t> on Friday 16 March. The operation was a complete success and we are sending his family all our good wishes. </a:t>
            </a:r>
          </a:p>
          <a:p>
            <a:endParaRPr lang="en-GB" dirty="0">
              <a:latin typeface="Arial" panose="020B0604020202020204" pitchFamily="34" charset="0"/>
              <a:cs typeface="Arial" panose="020B0604020202020204" pitchFamily="34" charset="0"/>
            </a:endParaRPr>
          </a:p>
          <a:p>
            <a:r>
              <a:rPr lang="en-GB" dirty="0">
                <a:latin typeface="Arial" panose="020B0604020202020204" pitchFamily="34" charset="0"/>
                <a:cs typeface="Arial" panose="020B0604020202020204" pitchFamily="34" charset="0"/>
              </a:rPr>
              <a:t>Mr Jones has been </a:t>
            </a:r>
            <a:r>
              <a:rPr lang="en-GB" dirty="0">
                <a:highlight>
                  <a:srgbClr val="00FFFF"/>
                </a:highlight>
                <a:latin typeface="Arial" panose="020B0604020202020204" pitchFamily="34" charset="0"/>
                <a:cs typeface="Arial" panose="020B0604020202020204" pitchFamily="34" charset="0"/>
              </a:rPr>
              <a:t>a member of Parkinson’s UK</a:t>
            </a:r>
            <a:r>
              <a:rPr lang="en-GB" dirty="0">
                <a:latin typeface="Arial" panose="020B0604020202020204" pitchFamily="34" charset="0"/>
                <a:cs typeface="Arial" panose="020B0604020202020204" pitchFamily="34" charset="0"/>
              </a:rPr>
              <a:t> since </a:t>
            </a:r>
            <a:r>
              <a:rPr lang="en-GB" dirty="0">
                <a:highlight>
                  <a:srgbClr val="00FFFF"/>
                </a:highlight>
                <a:latin typeface="Arial" panose="020B0604020202020204" pitchFamily="34" charset="0"/>
                <a:cs typeface="Arial" panose="020B0604020202020204" pitchFamily="34" charset="0"/>
              </a:rPr>
              <a:t>his diagnosis in 2001</a:t>
            </a:r>
            <a:r>
              <a:rPr lang="en-GB" dirty="0">
                <a:latin typeface="Arial" panose="020B0604020202020204" pitchFamily="34" charset="0"/>
                <a:cs typeface="Arial" panose="020B0604020202020204" pitchFamily="34" charset="0"/>
              </a:rPr>
              <a:t>, and has raised several thousands of pounds for his branch over the last few years, helped by connections made through </a:t>
            </a:r>
            <a:r>
              <a:rPr lang="en-GB" dirty="0">
                <a:highlight>
                  <a:srgbClr val="00FFFF"/>
                </a:highlight>
                <a:latin typeface="Arial" panose="020B0604020202020204" pitchFamily="34" charset="0"/>
                <a:cs typeface="Arial" panose="020B0604020202020204" pitchFamily="34" charset="0"/>
              </a:rPr>
              <a:t>his membership of the Labour Party</a:t>
            </a:r>
            <a:r>
              <a:rPr lang="en-GB" dirty="0">
                <a:latin typeface="Arial" panose="020B0604020202020204" pitchFamily="34" charset="0"/>
                <a:cs typeface="Arial" panose="020B0604020202020204" pitchFamily="34" charset="0"/>
              </a:rPr>
              <a:t>. He is </a:t>
            </a:r>
            <a:r>
              <a:rPr lang="en-GB" dirty="0">
                <a:highlight>
                  <a:srgbClr val="00FFFF"/>
                </a:highlight>
                <a:latin typeface="Arial" panose="020B0604020202020204" pitchFamily="34" charset="0"/>
                <a:cs typeface="Arial" panose="020B0604020202020204" pitchFamily="34" charset="0"/>
              </a:rPr>
              <a:t>an active member of St Matthias, our local church</a:t>
            </a:r>
            <a:r>
              <a:rPr lang="en-GB" dirty="0">
                <a:latin typeface="Arial" panose="020B0604020202020204" pitchFamily="34" charset="0"/>
                <a:cs typeface="Arial" panose="020B0604020202020204" pitchFamily="34" charset="0"/>
              </a:rPr>
              <a:t>. </a:t>
            </a:r>
          </a:p>
          <a:p>
            <a:endParaRPr lang="en-GB" dirty="0">
              <a:latin typeface="Arial" panose="020B0604020202020204" pitchFamily="34" charset="0"/>
              <a:cs typeface="Arial" panose="020B0604020202020204" pitchFamily="34" charset="0"/>
            </a:endParaRPr>
          </a:p>
          <a:p>
            <a:r>
              <a:rPr lang="en-GB" dirty="0">
                <a:latin typeface="Arial" panose="020B0604020202020204" pitchFamily="34" charset="0"/>
                <a:cs typeface="Arial" panose="020B0604020202020204" pitchFamily="34" charset="0"/>
              </a:rPr>
              <a:t>If you would like to wish him a speedy recovery, you can visit him on </a:t>
            </a:r>
            <a:r>
              <a:rPr lang="en-GB" dirty="0">
                <a:highlight>
                  <a:srgbClr val="00FFFF"/>
                </a:highlight>
                <a:latin typeface="Arial" panose="020B0604020202020204" pitchFamily="34" charset="0"/>
                <a:cs typeface="Arial" panose="020B0604020202020204" pitchFamily="34" charset="0"/>
              </a:rPr>
              <a:t>Ward C between 11am and 1pm Tuesday to Thursday at Leeds General Infirmary</a:t>
            </a:r>
            <a:r>
              <a:rPr lang="en-GB" dirty="0">
                <a:latin typeface="Arial" panose="020B0604020202020204" pitchFamily="34" charset="0"/>
                <a:cs typeface="Arial" panose="020B0604020202020204" pitchFamily="34" charset="0"/>
              </a:rPr>
              <a:t> or you can contact </a:t>
            </a:r>
            <a:r>
              <a:rPr lang="en-GB" dirty="0">
                <a:highlight>
                  <a:srgbClr val="00FFFF"/>
                </a:highlight>
                <a:latin typeface="Arial" panose="020B0604020202020204" pitchFamily="34" charset="0"/>
                <a:cs typeface="Arial" panose="020B0604020202020204" pitchFamily="34" charset="0"/>
              </a:rPr>
              <a:t>his husband</a:t>
            </a:r>
            <a:r>
              <a:rPr lang="en-GB" dirty="0">
                <a:latin typeface="Arial" panose="020B0604020202020204" pitchFamily="34" charset="0"/>
                <a:cs typeface="Arial" panose="020B0604020202020204" pitchFamily="34" charset="0"/>
              </a:rPr>
              <a:t>, </a:t>
            </a:r>
            <a:r>
              <a:rPr lang="en-GB" dirty="0">
                <a:highlight>
                  <a:srgbClr val="00FFFF"/>
                </a:highlight>
                <a:latin typeface="Arial" panose="020B0604020202020204" pitchFamily="34" charset="0"/>
                <a:cs typeface="Arial" panose="020B0604020202020204" pitchFamily="34" charset="0"/>
              </a:rPr>
              <a:t>Owen</a:t>
            </a:r>
            <a:r>
              <a:rPr lang="en-GB" dirty="0">
                <a:latin typeface="Arial" panose="020B0604020202020204" pitchFamily="34" charset="0"/>
                <a:cs typeface="Arial" panose="020B0604020202020204" pitchFamily="34" charset="0"/>
              </a:rPr>
              <a:t>, on </a:t>
            </a:r>
            <a:r>
              <a:rPr lang="en-GB" dirty="0">
                <a:highlight>
                  <a:srgbClr val="00FFFF"/>
                </a:highlight>
                <a:latin typeface="Arial" panose="020B0604020202020204" pitchFamily="34" charset="0"/>
                <a:cs typeface="Arial" panose="020B0604020202020204" pitchFamily="34" charset="0"/>
              </a:rPr>
              <a:t>01234 567 891</a:t>
            </a:r>
            <a:r>
              <a:rPr lang="en-GB" dirty="0">
                <a:latin typeface="Arial" panose="020B0604020202020204" pitchFamily="34" charset="0"/>
                <a:cs typeface="Arial" panose="020B0604020202020204" pitchFamily="34" charset="0"/>
              </a:rPr>
              <a:t> or </a:t>
            </a:r>
            <a:r>
              <a:rPr lang="en-GB" dirty="0">
                <a:highlight>
                  <a:srgbClr val="00FFFF"/>
                </a:highlight>
                <a:latin typeface="Arial" panose="020B0604020202020204" pitchFamily="34" charset="0"/>
                <a:cs typeface="Arial" panose="020B0604020202020204" pitchFamily="34" charset="0"/>
              </a:rPr>
              <a:t>owen@madeupemail.com</a:t>
            </a:r>
          </a:p>
        </p:txBody>
      </p:sp>
      <p:sp>
        <p:nvSpPr>
          <p:cNvPr id="3" name="Rectangle 2">
            <a:extLst>
              <a:ext uri="{FF2B5EF4-FFF2-40B4-BE49-F238E27FC236}">
                <a16:creationId xmlns:a16="http://schemas.microsoft.com/office/drawing/2014/main" id="{9A478A6B-8F42-4303-9F81-64B504447E88}"/>
              </a:ext>
            </a:extLst>
          </p:cNvPr>
          <p:cNvSpPr/>
          <p:nvPr/>
        </p:nvSpPr>
        <p:spPr>
          <a:xfrm>
            <a:off x="342306" y="1420891"/>
            <a:ext cx="8064896" cy="369332"/>
          </a:xfrm>
          <a:prstGeom prst="rect">
            <a:avLst/>
          </a:prstGeom>
        </p:spPr>
        <p:txBody>
          <a:bodyPr wrap="square">
            <a:spAutoFit/>
          </a:bodyPr>
          <a:lstStyle/>
          <a:p>
            <a:r>
              <a:rPr lang="en-GB" b="1" dirty="0">
                <a:latin typeface="Arial" panose="020B0604020202020204" pitchFamily="34" charset="0"/>
                <a:cs typeface="Arial" panose="020B0604020202020204" pitchFamily="34" charset="0"/>
              </a:rPr>
              <a:t>Within this one passage this is how much we need to be mindful of.</a:t>
            </a:r>
          </a:p>
        </p:txBody>
      </p:sp>
      <p:sp>
        <p:nvSpPr>
          <p:cNvPr id="5" name="Rectangle 4">
            <a:extLst>
              <a:ext uri="{FF2B5EF4-FFF2-40B4-BE49-F238E27FC236}">
                <a16:creationId xmlns:a16="http://schemas.microsoft.com/office/drawing/2014/main" id="{29A9F0C7-BC28-48DB-A241-B1AAE0AB097E}"/>
              </a:ext>
            </a:extLst>
          </p:cNvPr>
          <p:cNvSpPr/>
          <p:nvPr/>
        </p:nvSpPr>
        <p:spPr>
          <a:xfrm>
            <a:off x="218744" y="5657671"/>
            <a:ext cx="8064896" cy="923330"/>
          </a:xfrm>
          <a:prstGeom prst="rect">
            <a:avLst/>
          </a:prstGeom>
        </p:spPr>
        <p:txBody>
          <a:bodyPr wrap="square" anchor="t">
            <a:spAutoFit/>
          </a:bodyPr>
          <a:lstStyle/>
          <a:p>
            <a:pPr algn="ctr"/>
            <a:r>
              <a:rPr lang="en-GB" b="1" dirty="0">
                <a:latin typeface="Arial" panose="020B0604020202020204" pitchFamily="34" charset="0"/>
                <a:cs typeface="Arial" panose="020B0604020202020204" pitchFamily="34" charset="0"/>
              </a:rPr>
              <a:t>PLEASE NOTE, whatever type of information you are collecting you must keep it secure and only share with those you have permission to. And remember only collect what is </a:t>
            </a:r>
            <a:r>
              <a:rPr lang="en-GB" b="1" i="1" dirty="0">
                <a:latin typeface="Arial" panose="020B0604020202020204" pitchFamily="34" charset="0"/>
                <a:cs typeface="Arial" panose="020B0604020202020204" pitchFamily="34" charset="0"/>
              </a:rPr>
              <a:t>absolutely necessary. </a:t>
            </a:r>
            <a:r>
              <a:rPr lang="en-GB" dirty="0">
                <a:latin typeface="Arial" panose="020B0604020202020204" pitchFamily="34" charset="0"/>
                <a:cs typeface="Arial" panose="020B0604020202020204" pitchFamily="34" charset="0"/>
              </a:rPr>
              <a:t> </a:t>
            </a:r>
          </a:p>
        </p:txBody>
      </p:sp>
      <p:sp>
        <p:nvSpPr>
          <p:cNvPr id="4" name="Rectangle 3">
            <a:extLst>
              <a:ext uri="{FF2B5EF4-FFF2-40B4-BE49-F238E27FC236}">
                <a16:creationId xmlns:a16="http://schemas.microsoft.com/office/drawing/2014/main" id="{B18AFE51-9261-4C71-959D-F653051BFAF2}"/>
              </a:ext>
            </a:extLst>
          </p:cNvPr>
          <p:cNvSpPr/>
          <p:nvPr/>
        </p:nvSpPr>
        <p:spPr>
          <a:xfrm>
            <a:off x="-540568" y="476672"/>
            <a:ext cx="10297144" cy="720080"/>
          </a:xfrm>
          <a:prstGeom prst="rect">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2800" dirty="0"/>
              <a:t>	</a:t>
            </a:r>
            <a:r>
              <a:rPr lang="en-GB" sz="2800" b="1" dirty="0">
                <a:latin typeface="Arial"/>
                <a:cs typeface="Arial"/>
              </a:rPr>
              <a:t>Defining data – an activity</a:t>
            </a:r>
          </a:p>
        </p:txBody>
      </p:sp>
    </p:spTree>
    <p:extLst>
      <p:ext uri="{BB962C8B-B14F-4D97-AF65-F5344CB8AC3E}">
        <p14:creationId xmlns:p14="http://schemas.microsoft.com/office/powerpoint/2010/main" val="3902456403"/>
      </p:ext>
    </p:extLst>
  </p:cSld>
  <p:clrMapOvr>
    <a:masterClrMapping/>
  </p:clrMapOvr>
  <mc:AlternateContent xmlns:mc="http://schemas.openxmlformats.org/markup-compatibility/2006" xmlns:p14="http://schemas.microsoft.com/office/powerpoint/2010/main">
    <mc:Choice Requires="p14">
      <p:transition spd="med" p14:dur="700" advClick="0" advTm="6000">
        <p:fade/>
      </p:transition>
    </mc:Choice>
    <mc:Fallback xmlns="">
      <p:transition spd="med" advClick="0" advTm="6000">
        <p:fade/>
      </p:transition>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540568" y="476672"/>
            <a:ext cx="10297144" cy="720080"/>
          </a:xfrm>
          <a:prstGeom prst="rect">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2800" dirty="0"/>
              <a:t>	</a:t>
            </a:r>
            <a:r>
              <a:rPr lang="en-GB" sz="2800" b="1" dirty="0">
                <a:latin typeface="Arial"/>
                <a:cs typeface="Arial"/>
              </a:rPr>
              <a:t>Defining data – reflections on impact</a:t>
            </a:r>
          </a:p>
        </p:txBody>
      </p:sp>
      <p:sp>
        <p:nvSpPr>
          <p:cNvPr id="3" name="TextBox 2">
            <a:extLst>
              <a:ext uri="{FF2B5EF4-FFF2-40B4-BE49-F238E27FC236}">
                <a16:creationId xmlns:a16="http://schemas.microsoft.com/office/drawing/2014/main" id="{625CFE41-CC23-40AB-9AD5-A53B527DAAEA}"/>
              </a:ext>
            </a:extLst>
          </p:cNvPr>
          <p:cNvSpPr txBox="1"/>
          <p:nvPr/>
        </p:nvSpPr>
        <p:spPr>
          <a:xfrm>
            <a:off x="431540" y="1412776"/>
            <a:ext cx="8352928" cy="3416320"/>
          </a:xfrm>
          <a:prstGeom prst="rect">
            <a:avLst/>
          </a:prstGeom>
          <a:noFill/>
        </p:spPr>
        <p:txBody>
          <a:bodyPr wrap="square" rtlCol="0" anchor="t">
            <a:spAutoFit/>
          </a:bodyPr>
          <a:lstStyle/>
          <a:p>
            <a:r>
              <a:rPr lang="en-GB" dirty="0">
                <a:latin typeface="Arial" panose="020B0604020202020204" pitchFamily="34" charset="0"/>
                <a:cs typeface="Arial" panose="020B0604020202020204" pitchFamily="34" charset="0"/>
              </a:rPr>
              <a:t>Just take some time to consider what you now know about Mr Jones. You have been put in a position of trust with his information. </a:t>
            </a:r>
            <a:endParaRPr lang="en-US" dirty="0">
              <a:latin typeface="Arial"/>
              <a:cs typeface="Arial"/>
            </a:endParaRPr>
          </a:p>
          <a:p>
            <a:endParaRPr lang="en-GB" dirty="0">
              <a:latin typeface="Arial" panose="020B0604020202020204" pitchFamily="34" charset="0"/>
              <a:cs typeface="Arial" panose="020B0604020202020204" pitchFamily="34" charset="0"/>
            </a:endParaRPr>
          </a:p>
          <a:p>
            <a:pPr marL="742950" lvl="1" indent="-285750">
              <a:buFont typeface="Arial" panose="020B0604020202020204" pitchFamily="34" charset="0"/>
              <a:buChar char="•"/>
            </a:pPr>
            <a:r>
              <a:rPr lang="en-GB" dirty="0">
                <a:latin typeface="Arial" panose="020B0604020202020204" pitchFamily="34" charset="0"/>
                <a:cs typeface="Arial" panose="020B0604020202020204" pitchFamily="34" charset="0"/>
              </a:rPr>
              <a:t>What could be the impacts of this information being shared on Mr Jones? </a:t>
            </a:r>
          </a:p>
          <a:p>
            <a:pPr marL="742950" lvl="1" indent="-285750">
              <a:buFont typeface="Arial" panose="020B0604020202020204" pitchFamily="34" charset="0"/>
              <a:buChar char="•"/>
            </a:pPr>
            <a:r>
              <a:rPr lang="en-GB" dirty="0">
                <a:latin typeface="Arial" panose="020B0604020202020204" pitchFamily="34" charset="0"/>
                <a:cs typeface="Arial" panose="020B0604020202020204" pitchFamily="34" charset="0"/>
              </a:rPr>
              <a:t>What could be the impacts of this information being shared on Mr Jones’ friends and family? </a:t>
            </a:r>
          </a:p>
          <a:p>
            <a:pPr marL="742950" lvl="1" indent="-285750">
              <a:buFont typeface="Arial" panose="020B0604020202020204" pitchFamily="34" charset="0"/>
              <a:buChar char="•"/>
            </a:pPr>
            <a:r>
              <a:rPr lang="en-GB" dirty="0">
                <a:latin typeface="Arial" panose="020B0604020202020204" pitchFamily="34" charset="0"/>
                <a:cs typeface="Arial" panose="020B0604020202020204" pitchFamily="34" charset="0"/>
              </a:rPr>
              <a:t>What could be the impacts of this information being shared on you? </a:t>
            </a:r>
          </a:p>
          <a:p>
            <a:pPr marL="742950" lvl="1" indent="-285750">
              <a:buFont typeface="Arial" panose="020B0604020202020204" pitchFamily="34" charset="0"/>
              <a:buChar char="•"/>
            </a:pPr>
            <a:r>
              <a:rPr lang="en-GB" dirty="0">
                <a:latin typeface="Arial" panose="020B0604020202020204" pitchFamily="34" charset="0"/>
                <a:cs typeface="Arial" panose="020B0604020202020204" pitchFamily="34" charset="0"/>
              </a:rPr>
              <a:t>What could be the impacts of this information being shared on Parkinson’s UK?</a:t>
            </a:r>
          </a:p>
          <a:p>
            <a:pPr marL="742950" lvl="1" indent="-285750">
              <a:buFont typeface="Arial" panose="020B0604020202020204" pitchFamily="34" charset="0"/>
              <a:buChar char="•"/>
            </a:pPr>
            <a:r>
              <a:rPr lang="en-GB" dirty="0">
                <a:latin typeface="Arial" panose="020B0604020202020204" pitchFamily="34" charset="0"/>
                <a:cs typeface="Arial" panose="020B0604020202020204" pitchFamily="34" charset="0"/>
              </a:rPr>
              <a:t>If this was your information how might you feel?  </a:t>
            </a:r>
          </a:p>
          <a:p>
            <a:endParaRPr lang="en-GB" dirty="0"/>
          </a:p>
        </p:txBody>
      </p:sp>
      <p:sp>
        <p:nvSpPr>
          <p:cNvPr id="4" name="Rectangle 3">
            <a:extLst>
              <a:ext uri="{FF2B5EF4-FFF2-40B4-BE49-F238E27FC236}">
                <a16:creationId xmlns:a16="http://schemas.microsoft.com/office/drawing/2014/main" id="{8638642F-87A3-4615-B7B0-FCFAA90BF952}"/>
              </a:ext>
            </a:extLst>
          </p:cNvPr>
          <p:cNvSpPr/>
          <p:nvPr/>
        </p:nvSpPr>
        <p:spPr>
          <a:xfrm>
            <a:off x="-540568" y="4825784"/>
            <a:ext cx="10167748" cy="1574449"/>
          </a:xfrm>
          <a:prstGeom prst="rect">
            <a:avLst/>
          </a:prstGeom>
          <a:no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r>
              <a:rPr lang="en-GB" sz="2800" b="0" i="0" u="none" strike="noStrike" dirty="0">
                <a:solidFill>
                  <a:srgbClr val="00B0F0"/>
                </a:solidFill>
                <a:latin typeface="Arial"/>
              </a:rPr>
              <a:t>Congratulations </a:t>
            </a:r>
            <a:r>
              <a:rPr lang="en-US" sz="2800" b="0" i="0" dirty="0">
                <a:latin typeface="Arial"/>
              </a:rPr>
              <a:t>​</a:t>
            </a:r>
            <a:endParaRPr lang="en-US" sz="2800" b="0" i="0" dirty="0">
              <a:latin typeface="Arial"/>
              <a:cs typeface="Arial"/>
            </a:endParaRPr>
          </a:p>
          <a:p>
            <a:pPr algn="ctr"/>
            <a:r>
              <a:rPr lang="en-GB" sz="2800" b="0" i="0" u="none" strike="noStrike" dirty="0">
                <a:solidFill>
                  <a:srgbClr val="000000"/>
                </a:solidFill>
                <a:latin typeface="Arial"/>
              </a:rPr>
              <a:t>You have completed </a:t>
            </a:r>
            <a:r>
              <a:rPr lang="en-GB" sz="2800" dirty="0">
                <a:solidFill>
                  <a:srgbClr val="000000"/>
                </a:solidFill>
                <a:latin typeface="Arial"/>
              </a:rPr>
              <a:t>the second </a:t>
            </a:r>
          </a:p>
          <a:p>
            <a:pPr algn="ctr"/>
            <a:r>
              <a:rPr lang="en-GB" sz="2800" dirty="0">
                <a:solidFill>
                  <a:srgbClr val="000000"/>
                </a:solidFill>
                <a:latin typeface="Arial"/>
              </a:rPr>
              <a:t>module</a:t>
            </a:r>
            <a:r>
              <a:rPr lang="en-GB" sz="2800" b="0" i="0" u="none" strike="noStrike" dirty="0">
                <a:solidFill>
                  <a:srgbClr val="000000"/>
                </a:solidFill>
                <a:latin typeface="Arial"/>
              </a:rPr>
              <a:t> </a:t>
            </a:r>
            <a:r>
              <a:rPr lang="en-GB" sz="2800" dirty="0">
                <a:solidFill>
                  <a:srgbClr val="000000"/>
                </a:solidFill>
                <a:latin typeface="Arial"/>
              </a:rPr>
              <a:t>of </a:t>
            </a:r>
            <a:r>
              <a:rPr lang="en-GB" sz="2800" b="0" i="0" u="none" strike="noStrike" dirty="0">
                <a:solidFill>
                  <a:srgbClr val="000000"/>
                </a:solidFill>
                <a:latin typeface="Arial"/>
              </a:rPr>
              <a:t>your training</a:t>
            </a:r>
            <a:r>
              <a:rPr lang="en-GB" sz="2800" dirty="0">
                <a:solidFill>
                  <a:srgbClr val="000000"/>
                </a:solidFill>
                <a:latin typeface="Arial" pitchFamily="34" charset="0"/>
                <a:cs typeface="Arial" pitchFamily="34" charset="0"/>
              </a:rPr>
              <a:t>.</a:t>
            </a:r>
            <a:endParaRPr lang="en-GB" dirty="0">
              <a:solidFill>
                <a:srgbClr val="000000"/>
              </a:solidFill>
              <a:latin typeface="Arial" pitchFamily="34" charset="0"/>
              <a:cs typeface="Arial" pitchFamily="34" charset="0"/>
            </a:endParaRPr>
          </a:p>
        </p:txBody>
      </p:sp>
    </p:spTree>
    <p:extLst>
      <p:ext uri="{BB962C8B-B14F-4D97-AF65-F5344CB8AC3E}">
        <p14:creationId xmlns:p14="http://schemas.microsoft.com/office/powerpoint/2010/main" val="394988425"/>
      </p:ext>
    </p:extLst>
  </p:cSld>
  <p:clrMapOvr>
    <a:masterClrMapping/>
  </p:clrMapOvr>
  <mc:AlternateContent xmlns:mc="http://schemas.openxmlformats.org/markup-compatibility/2006" xmlns:p14="http://schemas.microsoft.com/office/powerpoint/2010/main">
    <mc:Choice Requires="p14">
      <p:transition spd="med" p14:dur="700" advClick="0" advTm="6000">
        <p:fade/>
      </p:transition>
    </mc:Choice>
    <mc:Fallback xmlns="">
      <p:transition spd="med" advClick="0" advTm="6000">
        <p:fade/>
      </p:transition>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0" y="4765"/>
            <a:ext cx="9612560" cy="6922825"/>
          </a:xfrm>
          <a:prstGeom prst="rect">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2800" b="1" dirty="0">
                <a:latin typeface="Arial"/>
                <a:cs typeface="Arial"/>
              </a:rPr>
              <a:t>       </a:t>
            </a:r>
            <a:r>
              <a:rPr lang="en-GB" sz="5400" b="1" dirty="0">
                <a:latin typeface="Arial"/>
                <a:cs typeface="Arial"/>
              </a:rPr>
              <a:t>MODULE 3</a:t>
            </a:r>
          </a:p>
          <a:p>
            <a:r>
              <a:rPr lang="en-GB" sz="5400" dirty="0">
                <a:latin typeface="Arial"/>
                <a:cs typeface="Arial"/>
              </a:rPr>
              <a:t>   How to handle data safely</a:t>
            </a:r>
          </a:p>
        </p:txBody>
      </p:sp>
    </p:spTree>
    <p:extLst>
      <p:ext uri="{BB962C8B-B14F-4D97-AF65-F5344CB8AC3E}">
        <p14:creationId xmlns:p14="http://schemas.microsoft.com/office/powerpoint/2010/main" val="2609358307"/>
      </p:ext>
    </p:extLst>
  </p:cSld>
  <p:clrMapOvr>
    <a:masterClrMapping/>
  </p:clrMapOvr>
  <mc:AlternateContent xmlns:mc="http://schemas.openxmlformats.org/markup-compatibility/2006" xmlns:p14="http://schemas.microsoft.com/office/powerpoint/2010/main">
    <mc:Choice Requires="p14">
      <p:transition spd="med" p14:dur="700" advClick="0" advTm="6000">
        <p:fade/>
      </p:transition>
    </mc:Choice>
    <mc:Fallback xmlns="">
      <p:transition spd="med" advClick="0" advTm="6000">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684584" y="-52744"/>
            <a:ext cx="10297144" cy="7052221"/>
          </a:xfrm>
          <a:prstGeom prst="rect">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2800" b="1" dirty="0"/>
              <a:t>	</a:t>
            </a:r>
            <a:r>
              <a:rPr lang="en-GB" sz="5400" b="1" dirty="0">
                <a:latin typeface="Arial"/>
                <a:cs typeface="Arial"/>
              </a:rPr>
              <a:t>MODULE 1</a:t>
            </a:r>
            <a:endParaRPr lang="en-US" sz="5400" b="1" dirty="0">
              <a:latin typeface="Arial"/>
              <a:cs typeface="Arial"/>
            </a:endParaRPr>
          </a:p>
          <a:p>
            <a:r>
              <a:rPr lang="en-GB" sz="5400" dirty="0">
                <a:latin typeface="Arial"/>
                <a:cs typeface="Arial"/>
              </a:rPr>
              <a:t>	We are living in data times</a:t>
            </a:r>
          </a:p>
        </p:txBody>
      </p:sp>
    </p:spTree>
    <p:extLst>
      <p:ext uri="{BB962C8B-B14F-4D97-AF65-F5344CB8AC3E}">
        <p14:creationId xmlns:p14="http://schemas.microsoft.com/office/powerpoint/2010/main" val="1902903618"/>
      </p:ext>
    </p:extLst>
  </p:cSld>
  <p:clrMapOvr>
    <a:masterClrMapping/>
  </p:clrMapOvr>
  <mc:AlternateContent xmlns:mc="http://schemas.openxmlformats.org/markup-compatibility/2006" xmlns:p14="http://schemas.microsoft.com/office/powerpoint/2010/main">
    <mc:Choice Requires="p14">
      <p:transition spd="med" p14:dur="700" advClick="0" advTm="6000">
        <p:fade/>
      </p:transition>
    </mc:Choice>
    <mc:Fallback xmlns="">
      <p:transition spd="med" advClick="0" advTm="6000">
        <p:fade/>
      </p:transition>
    </mc:Fallback>
  </mc:AlternateContent>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612576" y="548680"/>
            <a:ext cx="10297144" cy="720080"/>
          </a:xfrm>
          <a:prstGeom prst="rect">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2800" dirty="0"/>
              <a:t>	</a:t>
            </a:r>
            <a:r>
              <a:rPr lang="en-GB" sz="2800" b="1" dirty="0">
                <a:latin typeface="Arial"/>
                <a:cs typeface="Arial"/>
              </a:rPr>
              <a:t>Storing and working with data safely</a:t>
            </a:r>
          </a:p>
        </p:txBody>
      </p:sp>
      <p:sp>
        <p:nvSpPr>
          <p:cNvPr id="2" name="TextBox 1">
            <a:extLst>
              <a:ext uri="{FF2B5EF4-FFF2-40B4-BE49-F238E27FC236}">
                <a16:creationId xmlns:a16="http://schemas.microsoft.com/office/drawing/2014/main" id="{E6ED56DB-8EB6-4B88-AFCA-721869B41EE8}"/>
              </a:ext>
            </a:extLst>
          </p:cNvPr>
          <p:cNvSpPr txBox="1"/>
          <p:nvPr/>
        </p:nvSpPr>
        <p:spPr>
          <a:xfrm>
            <a:off x="539552" y="1628800"/>
            <a:ext cx="8316924" cy="3970318"/>
          </a:xfrm>
          <a:prstGeom prst="rect">
            <a:avLst/>
          </a:prstGeom>
          <a:noFill/>
        </p:spPr>
        <p:txBody>
          <a:bodyPr wrap="square" rtlCol="0" anchor="t">
            <a:spAutoFit/>
          </a:bodyPr>
          <a:lstStyle/>
          <a:p>
            <a:r>
              <a:rPr lang="en-GB" dirty="0">
                <a:latin typeface="Arial" panose="020B0604020202020204" pitchFamily="34" charset="0"/>
                <a:cs typeface="Arial" panose="020B0604020202020204" pitchFamily="34" charset="0"/>
              </a:rPr>
              <a:t>Before you work with any data it is important that you take a moment to ask yourself: Can I manage this information securely?</a:t>
            </a:r>
          </a:p>
          <a:p>
            <a:endParaRPr lang="en-GB" dirty="0">
              <a:latin typeface="Arial" panose="020B0604020202020204" pitchFamily="34" charset="0"/>
              <a:cs typeface="Arial" panose="020B0604020202020204" pitchFamily="34" charset="0"/>
            </a:endParaRPr>
          </a:p>
          <a:p>
            <a:r>
              <a:rPr lang="en-GB" dirty="0">
                <a:latin typeface="Arial" panose="020B0604020202020204" pitchFamily="34" charset="0"/>
                <a:cs typeface="Arial" panose="020B0604020202020204" pitchFamily="34" charset="0"/>
              </a:rPr>
              <a:t>The very second you receive the information, whether that is digitally or on paper, you need to be able to hold it securely. So, your relationship with data needs to start before you even receive anything. </a:t>
            </a:r>
          </a:p>
          <a:p>
            <a:endParaRPr lang="en-GB" dirty="0">
              <a:latin typeface="Arial" panose="020B0604020202020204" pitchFamily="34" charset="0"/>
              <a:cs typeface="Arial" panose="020B0604020202020204" pitchFamily="34" charset="0"/>
            </a:endParaRPr>
          </a:p>
          <a:p>
            <a:r>
              <a:rPr lang="en-GB" dirty="0">
                <a:latin typeface="Arial" panose="020B0604020202020204" pitchFamily="34" charset="0"/>
                <a:cs typeface="Arial" panose="020B0604020202020204" pitchFamily="34" charset="0"/>
              </a:rPr>
              <a:t>Taking that time early will make your relationship with data much easier and your processes much more secure.</a:t>
            </a:r>
          </a:p>
          <a:p>
            <a:endParaRPr lang="en-GB" dirty="0">
              <a:latin typeface="Arial" panose="020B0604020202020204" pitchFamily="34" charset="0"/>
              <a:cs typeface="Arial" panose="020B0604020202020204" pitchFamily="34" charset="0"/>
            </a:endParaRPr>
          </a:p>
          <a:p>
            <a:r>
              <a:rPr lang="en-GB" b="1" dirty="0">
                <a:solidFill>
                  <a:srgbClr val="00B0F0"/>
                </a:solidFill>
                <a:latin typeface="Arial" panose="020B0604020202020204" pitchFamily="34" charset="0"/>
                <a:cs typeface="Arial" panose="020B0604020202020204" pitchFamily="34" charset="0"/>
              </a:rPr>
              <a:t>Or put it another way…</a:t>
            </a:r>
          </a:p>
          <a:p>
            <a:endParaRPr lang="en-GB" dirty="0">
              <a:latin typeface="Arial" panose="020B0604020202020204" pitchFamily="34" charset="0"/>
              <a:cs typeface="Arial" panose="020B0604020202020204" pitchFamily="34" charset="0"/>
            </a:endParaRPr>
          </a:p>
          <a:p>
            <a:r>
              <a:rPr lang="en-GB" dirty="0">
                <a:latin typeface="Arial" panose="020B0604020202020204" pitchFamily="34" charset="0"/>
                <a:cs typeface="Arial" panose="020B0604020202020204" pitchFamily="34" charset="0"/>
              </a:rPr>
              <a:t>Would you be happy sharing your personal information with somebody who wasn’t prepared to store it safely? </a:t>
            </a:r>
          </a:p>
        </p:txBody>
      </p:sp>
    </p:spTree>
    <p:extLst>
      <p:ext uri="{BB962C8B-B14F-4D97-AF65-F5344CB8AC3E}">
        <p14:creationId xmlns:p14="http://schemas.microsoft.com/office/powerpoint/2010/main" val="3749885806"/>
      </p:ext>
    </p:extLst>
  </p:cSld>
  <p:clrMapOvr>
    <a:masterClrMapping/>
  </p:clrMapOvr>
  <mc:AlternateContent xmlns:mc="http://schemas.openxmlformats.org/markup-compatibility/2006" xmlns:p14="http://schemas.microsoft.com/office/powerpoint/2010/main">
    <mc:Choice Requires="p14">
      <p:transition spd="med" p14:dur="700" advClick="0" advTm="6000">
        <p:fade/>
      </p:transition>
    </mc:Choice>
    <mc:Fallback xmlns="">
      <p:transition spd="med" advClick="0" advTm="6000">
        <p:fade/>
      </p:transition>
    </mc:Fallback>
  </mc:AlternateContent>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3F9844A4-3651-44ED-8362-86A80C04FB02}"/>
              </a:ext>
            </a:extLst>
          </p:cNvPr>
          <p:cNvSpPr/>
          <p:nvPr/>
        </p:nvSpPr>
        <p:spPr>
          <a:xfrm>
            <a:off x="-612576" y="548680"/>
            <a:ext cx="10297144" cy="720080"/>
          </a:xfrm>
          <a:prstGeom prst="rect">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2800" dirty="0"/>
              <a:t>	</a:t>
            </a:r>
            <a:r>
              <a:rPr lang="en-GB" sz="2800" b="1" dirty="0">
                <a:latin typeface="Arial"/>
                <a:cs typeface="Arial"/>
              </a:rPr>
              <a:t>Privacy Notice</a:t>
            </a:r>
          </a:p>
        </p:txBody>
      </p:sp>
      <p:sp>
        <p:nvSpPr>
          <p:cNvPr id="4" name="TextBox 3">
            <a:extLst>
              <a:ext uri="{FF2B5EF4-FFF2-40B4-BE49-F238E27FC236}">
                <a16:creationId xmlns:a16="http://schemas.microsoft.com/office/drawing/2014/main" id="{2F69FB98-381E-4C30-8727-442A97EFF1FA}"/>
              </a:ext>
            </a:extLst>
          </p:cNvPr>
          <p:cNvSpPr txBox="1"/>
          <p:nvPr/>
        </p:nvSpPr>
        <p:spPr>
          <a:xfrm>
            <a:off x="377534" y="1672343"/>
            <a:ext cx="8316924" cy="3970318"/>
          </a:xfrm>
          <a:prstGeom prst="rect">
            <a:avLst/>
          </a:prstGeom>
          <a:noFill/>
        </p:spPr>
        <p:txBody>
          <a:bodyPr wrap="square" rtlCol="0" anchor="t">
            <a:spAutoFit/>
          </a:bodyPr>
          <a:lstStyle/>
          <a:p>
            <a:r>
              <a:rPr lang="en-GB" dirty="0">
                <a:latin typeface="Arial" panose="020B0604020202020204" pitchFamily="34" charset="0"/>
                <a:cs typeface="Arial" panose="020B0604020202020204" pitchFamily="34" charset="0"/>
              </a:rPr>
              <a:t>Like all organisations Parkinson’s UK has a Privacy Notice, which outlines how the charity uses personal data, keeps people informed about the data it holds, and provides assurances that we work with data in a legal and ethical way. </a:t>
            </a:r>
          </a:p>
          <a:p>
            <a:endParaRPr lang="en-GB" dirty="0">
              <a:latin typeface="Arial" panose="020B0604020202020204" pitchFamily="34" charset="0"/>
              <a:cs typeface="Arial" panose="020B0604020202020204" pitchFamily="34" charset="0"/>
            </a:endParaRPr>
          </a:p>
          <a:p>
            <a:r>
              <a:rPr lang="en-GB" dirty="0">
                <a:latin typeface="Arial" panose="020B0604020202020204" pitchFamily="34" charset="0"/>
                <a:cs typeface="Arial" panose="020B0604020202020204" pitchFamily="34" charset="0"/>
              </a:rPr>
              <a:t>Through your role, you may get asked about our Privacy Notice and where people can see it. All we ask is that you simply signpost enquirers to one of the following:</a:t>
            </a:r>
          </a:p>
          <a:p>
            <a:endParaRPr lang="en-GB" dirty="0">
              <a:latin typeface="Arial" panose="020B0604020202020204" pitchFamily="34" charset="0"/>
              <a:cs typeface="Arial" panose="020B0604020202020204" pitchFamily="34" charset="0"/>
            </a:endParaRPr>
          </a:p>
          <a:p>
            <a:pPr marL="742950" lvl="1" indent="-285750">
              <a:buFont typeface="Arial" panose="020B0604020202020204" pitchFamily="34" charset="0"/>
              <a:buChar char="•"/>
            </a:pPr>
            <a:r>
              <a:rPr lang="en-GB" dirty="0">
                <a:latin typeface="Arial" panose="020B0604020202020204" pitchFamily="34" charset="0"/>
                <a:cs typeface="Arial" panose="020B0604020202020204" pitchFamily="34" charset="0"/>
                <a:hlinkClick r:id="rId2"/>
              </a:rPr>
              <a:t>www.parkinsonsuk.org/privacy</a:t>
            </a:r>
            <a:r>
              <a:rPr lang="en-GB" dirty="0">
                <a:latin typeface="Arial" panose="020B0604020202020204" pitchFamily="34" charset="0"/>
                <a:cs typeface="Arial" panose="020B0604020202020204" pitchFamily="34" charset="0"/>
              </a:rPr>
              <a:t> </a:t>
            </a:r>
          </a:p>
          <a:p>
            <a:pPr marL="742950" lvl="1" indent="-285750">
              <a:buFont typeface="Arial" panose="020B0604020202020204" pitchFamily="34" charset="0"/>
              <a:buChar char="•"/>
            </a:pPr>
            <a:r>
              <a:rPr lang="en-GB" dirty="0">
                <a:latin typeface="Arial" panose="020B0604020202020204" pitchFamily="34" charset="0"/>
                <a:cs typeface="Arial" panose="020B0604020202020204" pitchFamily="34" charset="0"/>
                <a:hlinkClick r:id="rId3"/>
              </a:rPr>
              <a:t>DataProtection@parkinsons.org.uk</a:t>
            </a:r>
            <a:r>
              <a:rPr lang="en-GB" dirty="0">
                <a:latin typeface="Arial" panose="020B0604020202020204" pitchFamily="34" charset="0"/>
                <a:cs typeface="Arial" panose="020B0604020202020204" pitchFamily="34" charset="0"/>
              </a:rPr>
              <a:t> </a:t>
            </a:r>
          </a:p>
          <a:p>
            <a:endParaRPr lang="en-GB" dirty="0">
              <a:solidFill>
                <a:srgbClr val="FF0000"/>
              </a:solidFill>
              <a:latin typeface="Arial" panose="020B0604020202020204" pitchFamily="34" charset="0"/>
              <a:cs typeface="Arial" panose="020B0604020202020204" pitchFamily="34" charset="0"/>
            </a:endParaRPr>
          </a:p>
          <a:p>
            <a:r>
              <a:rPr lang="en-GB" dirty="0">
                <a:latin typeface="Arial" panose="020B0604020202020204" pitchFamily="34" charset="0"/>
                <a:cs typeface="Arial" panose="020B0604020202020204" pitchFamily="34" charset="0"/>
              </a:rPr>
              <a:t>Whenever you collect data of any type from any individual, please make sure you are signposting towards the Privacy Notice on the form itself, or alternatively simply use a template provided by Parkinson’s UK. </a:t>
            </a:r>
          </a:p>
        </p:txBody>
      </p:sp>
    </p:spTree>
    <p:extLst>
      <p:ext uri="{BB962C8B-B14F-4D97-AF65-F5344CB8AC3E}">
        <p14:creationId xmlns:p14="http://schemas.microsoft.com/office/powerpoint/2010/main" val="1951654093"/>
      </p:ext>
    </p:extLst>
  </p:cSld>
  <p:clrMapOvr>
    <a:masterClrMapping/>
  </p:clrMapOvr>
  <mc:AlternateContent xmlns:mc="http://schemas.openxmlformats.org/markup-compatibility/2006" xmlns:p14="http://schemas.microsoft.com/office/powerpoint/2010/main">
    <mc:Choice Requires="p14">
      <p:transition spd="med" p14:dur="700" advClick="0" advTm="6000">
        <p:fade/>
      </p:transition>
    </mc:Choice>
    <mc:Fallback xmlns="">
      <p:transition spd="med" advClick="0" advTm="6000">
        <p:fade/>
      </p:transition>
    </mc:Fallback>
  </mc:AlternateContent>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540568" y="476672"/>
            <a:ext cx="10297144" cy="720080"/>
          </a:xfrm>
          <a:prstGeom prst="rect">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2800" dirty="0"/>
              <a:t>	</a:t>
            </a:r>
            <a:r>
              <a:rPr lang="en-GB" sz="2800" b="1" dirty="0">
                <a:latin typeface="Arial"/>
                <a:cs typeface="Arial"/>
              </a:rPr>
              <a:t>Staying data safe</a:t>
            </a:r>
          </a:p>
        </p:txBody>
      </p:sp>
      <p:sp>
        <p:nvSpPr>
          <p:cNvPr id="4" name="TextBox 3">
            <a:extLst>
              <a:ext uri="{FF2B5EF4-FFF2-40B4-BE49-F238E27FC236}">
                <a16:creationId xmlns:a16="http://schemas.microsoft.com/office/drawing/2014/main" id="{06E4D625-4D7C-401E-9F34-377F262C11B8}"/>
              </a:ext>
            </a:extLst>
          </p:cNvPr>
          <p:cNvSpPr txBox="1"/>
          <p:nvPr/>
        </p:nvSpPr>
        <p:spPr>
          <a:xfrm>
            <a:off x="539552" y="1484784"/>
            <a:ext cx="8352928" cy="5283498"/>
          </a:xfrm>
          <a:prstGeom prst="rect">
            <a:avLst/>
          </a:prstGeom>
          <a:noFill/>
        </p:spPr>
        <p:txBody>
          <a:bodyPr wrap="square" rtlCol="0" anchor="t">
            <a:spAutoFit/>
          </a:bodyPr>
          <a:lstStyle/>
          <a:p>
            <a:r>
              <a:rPr lang="en-GB" dirty="0">
                <a:latin typeface="Arial" panose="020B0604020202020204" pitchFamily="34" charset="0"/>
                <a:cs typeface="Arial" panose="020B0604020202020204" pitchFamily="34" charset="0"/>
              </a:rPr>
              <a:t>Treat data like you would a high value cash donation to the charity and you won’t go far wrong. </a:t>
            </a:r>
            <a:endParaRPr lang="en-US" dirty="0"/>
          </a:p>
          <a:p>
            <a:endParaRPr lang="en-GB" dirty="0">
              <a:latin typeface="Arial" panose="020B0604020202020204" pitchFamily="34" charset="0"/>
              <a:cs typeface="Arial" panose="020B0604020202020204" pitchFamily="34" charset="0"/>
            </a:endParaRPr>
          </a:p>
          <a:p>
            <a:endParaRPr lang="en-GB" dirty="0"/>
          </a:p>
          <a:p>
            <a:endParaRPr lang="en-GB" dirty="0"/>
          </a:p>
          <a:p>
            <a:endParaRPr lang="en-GB" dirty="0"/>
          </a:p>
          <a:p>
            <a:pPr marL="285750" indent="-285750">
              <a:spcAft>
                <a:spcPts val="800"/>
              </a:spcAft>
              <a:buFont typeface="Arial" panose="020B0604020202020204" pitchFamily="34" charset="0"/>
              <a:buChar char="•"/>
            </a:pPr>
            <a:r>
              <a:rPr lang="en-GB" b="1" dirty="0">
                <a:solidFill>
                  <a:srgbClr val="00B0F0"/>
                </a:solidFill>
                <a:latin typeface="Arial" panose="020B0604020202020204" pitchFamily="34" charset="0"/>
                <a:cs typeface="Arial" panose="020B0604020202020204" pitchFamily="34" charset="0"/>
              </a:rPr>
              <a:t>Protect</a:t>
            </a:r>
            <a:r>
              <a:rPr lang="en-GB" dirty="0">
                <a:latin typeface="Arial" panose="020B0604020202020204" pitchFamily="34" charset="0"/>
                <a:cs typeface="Arial" panose="020B0604020202020204" pitchFamily="34" charset="0"/>
              </a:rPr>
              <a:t> – As soon as you have collected information, </a:t>
            </a:r>
            <a:r>
              <a:rPr lang="en-GB" b="1" dirty="0">
                <a:latin typeface="Arial" panose="020B0604020202020204" pitchFamily="34" charset="0"/>
                <a:cs typeface="Arial" panose="020B0604020202020204" pitchFamily="34" charset="0"/>
              </a:rPr>
              <a:t>get it secured</a:t>
            </a:r>
            <a:r>
              <a:rPr lang="en-GB" dirty="0">
                <a:latin typeface="Arial" panose="020B0604020202020204" pitchFamily="34" charset="0"/>
                <a:cs typeface="Arial" panose="020B0604020202020204" pitchFamily="34" charset="0"/>
              </a:rPr>
              <a:t> as soon as possible. Leaving a register of names and contact information in your bag can open us up to a possible breach should your bag get lost or stolen. </a:t>
            </a:r>
          </a:p>
          <a:p>
            <a:pPr marL="285750" indent="-285750">
              <a:spcAft>
                <a:spcPts val="800"/>
              </a:spcAft>
              <a:buFont typeface="Arial" panose="020B0604020202020204" pitchFamily="34" charset="0"/>
              <a:buChar char="•"/>
            </a:pPr>
            <a:r>
              <a:rPr lang="en-GB" b="1" dirty="0">
                <a:solidFill>
                  <a:srgbClr val="00B0F0"/>
                </a:solidFill>
                <a:latin typeface="Arial" panose="020B0604020202020204" pitchFamily="34" charset="0"/>
                <a:cs typeface="Arial" panose="020B0604020202020204" pitchFamily="34" charset="0"/>
              </a:rPr>
              <a:t>Lock </a:t>
            </a:r>
            <a:r>
              <a:rPr lang="en-GB" dirty="0">
                <a:latin typeface="Arial" panose="020B0604020202020204" pitchFamily="34" charset="0"/>
                <a:cs typeface="Arial" panose="020B0604020202020204" pitchFamily="34" charset="0"/>
              </a:rPr>
              <a:t>– You should be looking to ensure data can be locked away within a </a:t>
            </a:r>
            <a:r>
              <a:rPr lang="en-GB" b="1" dirty="0">
                <a:latin typeface="Arial" panose="020B0604020202020204" pitchFamily="34" charset="0"/>
                <a:cs typeface="Arial" panose="020B0604020202020204" pitchFamily="34" charset="0"/>
              </a:rPr>
              <a:t>secure lockable unit</a:t>
            </a:r>
            <a:r>
              <a:rPr lang="en-GB" dirty="0">
                <a:latin typeface="Arial" panose="020B0604020202020204" pitchFamily="34" charset="0"/>
                <a:cs typeface="Arial" panose="020B0604020202020204" pitchFamily="34" charset="0"/>
              </a:rPr>
              <a:t>. If you don’t have an appropriate unit, you should make a digital version of the document, following the digital measure on the next slide, and then destroy the original. </a:t>
            </a:r>
            <a:r>
              <a:rPr lang="en-GB" b="1" dirty="0">
                <a:latin typeface="Arial" panose="020B0604020202020204" pitchFamily="34" charset="0"/>
                <a:cs typeface="Arial" panose="020B0604020202020204" pitchFamily="34" charset="0"/>
              </a:rPr>
              <a:t> </a:t>
            </a:r>
            <a:endParaRPr lang="en-GB"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GB" b="1" dirty="0">
                <a:solidFill>
                  <a:srgbClr val="00B0F0"/>
                </a:solidFill>
                <a:latin typeface="Arial" panose="020B0604020202020204" pitchFamily="34" charset="0"/>
                <a:cs typeface="Arial" panose="020B0604020202020204" pitchFamily="34" charset="0"/>
              </a:rPr>
              <a:t>Destroy</a:t>
            </a:r>
            <a:r>
              <a:rPr lang="en-GB" dirty="0">
                <a:latin typeface="Arial" panose="020B0604020202020204" pitchFamily="34" charset="0"/>
                <a:cs typeface="Arial" panose="020B0604020202020204" pitchFamily="34" charset="0"/>
              </a:rPr>
              <a:t> – As soon as the data is no longer needed or you have a digital version, ensure the original is </a:t>
            </a:r>
            <a:r>
              <a:rPr lang="en-GB" b="1" dirty="0">
                <a:latin typeface="Arial" panose="020B0604020202020204" pitchFamily="34" charset="0"/>
                <a:cs typeface="Arial" panose="020B0604020202020204" pitchFamily="34" charset="0"/>
              </a:rPr>
              <a:t>shredded or destroyed</a:t>
            </a:r>
            <a:r>
              <a:rPr lang="en-GB" dirty="0">
                <a:latin typeface="Arial" panose="020B0604020202020204" pitchFamily="34" charset="0"/>
                <a:cs typeface="Arial" panose="020B0604020202020204" pitchFamily="34" charset="0"/>
              </a:rPr>
              <a:t> by another secure means. You should get into a regular pattern of destroying data you hold as permission to hold data is not indefinite. Please speak to you staff contact for advice on data retention. </a:t>
            </a:r>
          </a:p>
        </p:txBody>
      </p:sp>
      <p:sp>
        <p:nvSpPr>
          <p:cNvPr id="5" name="Rectangle 4">
            <a:extLst>
              <a:ext uri="{FF2B5EF4-FFF2-40B4-BE49-F238E27FC236}">
                <a16:creationId xmlns:a16="http://schemas.microsoft.com/office/drawing/2014/main" id="{3E2EAEC5-4CF9-49C2-9C41-B3205B7A840F}"/>
              </a:ext>
            </a:extLst>
          </p:cNvPr>
          <p:cNvSpPr/>
          <p:nvPr/>
        </p:nvSpPr>
        <p:spPr>
          <a:xfrm>
            <a:off x="-540568" y="2400197"/>
            <a:ext cx="10297144" cy="537390"/>
          </a:xfrm>
          <a:prstGeom prst="rect">
            <a:avLst/>
          </a:prstGeom>
          <a:no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2"/>
            <a:r>
              <a:rPr lang="en-GB" sz="2800" b="1" dirty="0">
                <a:solidFill>
                  <a:srgbClr val="00B0F0"/>
                </a:solidFill>
                <a:latin typeface="Arial" panose="020B0604020202020204" pitchFamily="34" charset="0"/>
                <a:cs typeface="Arial" panose="020B0604020202020204" pitchFamily="34" charset="0"/>
              </a:rPr>
              <a:t>General data protection measures</a:t>
            </a:r>
          </a:p>
        </p:txBody>
      </p:sp>
    </p:spTree>
    <p:extLst>
      <p:ext uri="{BB962C8B-B14F-4D97-AF65-F5344CB8AC3E}">
        <p14:creationId xmlns:p14="http://schemas.microsoft.com/office/powerpoint/2010/main" val="3848010277"/>
      </p:ext>
    </p:extLst>
  </p:cSld>
  <p:clrMapOvr>
    <a:masterClrMapping/>
  </p:clrMapOvr>
  <mc:AlternateContent xmlns:mc="http://schemas.openxmlformats.org/markup-compatibility/2006" xmlns:p14="http://schemas.microsoft.com/office/powerpoint/2010/main">
    <mc:Choice Requires="p14">
      <p:transition spd="med" p14:dur="700" advClick="0" advTm="6000">
        <p:fade/>
      </p:transition>
    </mc:Choice>
    <mc:Fallback xmlns="">
      <p:transition spd="med" advClick="0" advTm="6000">
        <p:fade/>
      </p:transition>
    </mc:Fallback>
  </mc:AlternateContent>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540568" y="476672"/>
            <a:ext cx="10297144" cy="720080"/>
          </a:xfrm>
          <a:prstGeom prst="rect">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2800" dirty="0"/>
              <a:t>	</a:t>
            </a:r>
            <a:r>
              <a:rPr lang="en-GB" sz="2800" b="1" dirty="0">
                <a:latin typeface="Arial"/>
                <a:cs typeface="Arial"/>
              </a:rPr>
              <a:t>Staying data safe</a:t>
            </a:r>
          </a:p>
        </p:txBody>
      </p:sp>
      <p:sp>
        <p:nvSpPr>
          <p:cNvPr id="7" name="Rectangle 6">
            <a:extLst>
              <a:ext uri="{FF2B5EF4-FFF2-40B4-BE49-F238E27FC236}">
                <a16:creationId xmlns:a16="http://schemas.microsoft.com/office/drawing/2014/main" id="{02B36560-0A60-4301-AB67-D2593DA29165}"/>
              </a:ext>
            </a:extLst>
          </p:cNvPr>
          <p:cNvSpPr/>
          <p:nvPr/>
        </p:nvSpPr>
        <p:spPr>
          <a:xfrm>
            <a:off x="395536" y="2129074"/>
            <a:ext cx="8424936" cy="4355038"/>
          </a:xfrm>
          <a:prstGeom prst="rect">
            <a:avLst/>
          </a:prstGeom>
        </p:spPr>
        <p:txBody>
          <a:bodyPr wrap="square" anchor="t">
            <a:spAutoFit/>
          </a:bodyPr>
          <a:lstStyle/>
          <a:p>
            <a:pPr marL="285750" indent="-285750">
              <a:spcAft>
                <a:spcPts val="1000"/>
              </a:spcAft>
              <a:buFont typeface="Arial" panose="020B0604020202020204" pitchFamily="34" charset="0"/>
              <a:buChar char="•"/>
            </a:pPr>
            <a:r>
              <a:rPr lang="en-GB" b="1" dirty="0">
                <a:solidFill>
                  <a:srgbClr val="00B0F0"/>
                </a:solidFill>
                <a:latin typeface="Arial" panose="020B0604020202020204" pitchFamily="34" charset="0"/>
                <a:cs typeface="Arial" panose="020B0604020202020204" pitchFamily="34" charset="0"/>
              </a:rPr>
              <a:t>Passwords</a:t>
            </a:r>
            <a:r>
              <a:rPr lang="en-GB" dirty="0">
                <a:latin typeface="Arial" panose="020B0604020202020204" pitchFamily="34" charset="0"/>
                <a:cs typeface="Arial" panose="020B0604020202020204" pitchFamily="34" charset="0"/>
              </a:rPr>
              <a:t> A simple and obvious step to secure the data you hold it to set passwords on your computers, documents and other devices (tablets and mobile phones, for example). You should set up a separate account on your computer for your volunteering role with a confidential password to ensure you have complete control over the information you hold. </a:t>
            </a:r>
            <a:endParaRPr lang="en-US" dirty="0">
              <a:cs typeface="Calibri"/>
            </a:endParaRPr>
          </a:p>
          <a:p>
            <a:pPr marL="285750" indent="-285750">
              <a:spcAft>
                <a:spcPts val="1000"/>
              </a:spcAft>
              <a:buFont typeface="Arial" panose="020B0604020202020204" pitchFamily="34" charset="0"/>
              <a:buChar char="•"/>
            </a:pPr>
            <a:r>
              <a:rPr lang="en-GB" b="1" dirty="0">
                <a:solidFill>
                  <a:srgbClr val="00B0F0"/>
                </a:solidFill>
                <a:latin typeface="Arial" panose="020B0604020202020204" pitchFamily="34" charset="0"/>
                <a:cs typeface="Arial" panose="020B0604020202020204" pitchFamily="34" charset="0"/>
              </a:rPr>
              <a:t>Memory sticks</a:t>
            </a:r>
            <a:r>
              <a:rPr lang="en-GB" dirty="0">
                <a:latin typeface="Arial" panose="020B0604020202020204" pitchFamily="34" charset="0"/>
                <a:cs typeface="Arial" panose="020B0604020202020204" pitchFamily="34" charset="0"/>
              </a:rPr>
              <a:t> While it can be convenient to transfer, store and collect data on a memory stick, they pose a big risk as they are so easy to lose or steal. </a:t>
            </a:r>
            <a:r>
              <a:rPr lang="en-GB" b="1" dirty="0">
                <a:latin typeface="Arial" panose="020B0604020202020204" pitchFamily="34" charset="0"/>
                <a:cs typeface="Arial" panose="020B0604020202020204" pitchFamily="34" charset="0"/>
              </a:rPr>
              <a:t>You should not load any data onto a memory stick. </a:t>
            </a:r>
            <a:endParaRPr lang="en-GB" dirty="0">
              <a:latin typeface="Arial" panose="020B0604020202020204" pitchFamily="34" charset="0"/>
              <a:cs typeface="Arial" panose="020B0604020202020204" pitchFamily="34" charset="0"/>
            </a:endParaRPr>
          </a:p>
          <a:p>
            <a:pPr marL="285750" indent="-285750">
              <a:spcAft>
                <a:spcPts val="1000"/>
              </a:spcAft>
              <a:buFont typeface="Arial" panose="020B0604020202020204" pitchFamily="34" charset="0"/>
              <a:buChar char="•"/>
            </a:pPr>
            <a:r>
              <a:rPr lang="en-GB" b="1" dirty="0">
                <a:solidFill>
                  <a:srgbClr val="00B0F0"/>
                </a:solidFill>
                <a:latin typeface="Arial" panose="020B0604020202020204" pitchFamily="34" charset="0"/>
                <a:cs typeface="Arial" panose="020B0604020202020204" pitchFamily="34" charset="0"/>
              </a:rPr>
              <a:t>Virus protection </a:t>
            </a:r>
            <a:r>
              <a:rPr lang="en-GB" dirty="0">
                <a:latin typeface="Arial" panose="020B0604020202020204" pitchFamily="34" charset="0"/>
                <a:cs typeface="Arial" panose="020B0604020202020204" pitchFamily="34" charset="0"/>
              </a:rPr>
              <a:t>It’s always harder to break in anywhere if it’s well protected. So make sure your virus protection is up to date and functioning well. </a:t>
            </a:r>
          </a:p>
          <a:p>
            <a:pPr marL="285750" indent="-285750">
              <a:spcAft>
                <a:spcPts val="800"/>
              </a:spcAft>
              <a:buFont typeface="Arial" panose="020B0604020202020204" pitchFamily="34" charset="0"/>
              <a:buChar char="•"/>
            </a:pPr>
            <a:r>
              <a:rPr lang="en-GB" b="1" dirty="0">
                <a:solidFill>
                  <a:srgbClr val="00B0F0"/>
                </a:solidFill>
                <a:latin typeface="Arial" panose="020B0604020202020204" pitchFamily="34" charset="0"/>
                <a:cs typeface="Arial" panose="020B0604020202020204" pitchFamily="34" charset="0"/>
              </a:rPr>
              <a:t>Labelled </a:t>
            </a:r>
            <a:r>
              <a:rPr lang="en-GB" dirty="0">
                <a:latin typeface="Arial" panose="020B0604020202020204" pitchFamily="34" charset="0"/>
                <a:cs typeface="Arial" panose="020B0604020202020204" pitchFamily="34" charset="0"/>
              </a:rPr>
              <a:t>There are occasions when Parkinson’s UK as the </a:t>
            </a:r>
            <a:r>
              <a:rPr lang="en-GB" i="1" dirty="0">
                <a:latin typeface="Arial" panose="020B0604020202020204" pitchFamily="34" charset="0"/>
                <a:cs typeface="Arial" panose="020B0604020202020204" pitchFamily="34" charset="0"/>
              </a:rPr>
              <a:t>data controller </a:t>
            </a:r>
            <a:r>
              <a:rPr lang="en-GB" dirty="0">
                <a:latin typeface="Arial" panose="020B0604020202020204" pitchFamily="34" charset="0"/>
                <a:cs typeface="Arial" panose="020B0604020202020204" pitchFamily="34" charset="0"/>
              </a:rPr>
              <a:t>have to provide data to individuals or official bodies, such as the Information Commissioner’s Office. It makes it much easier to respond to these requests if data is being held in clearly named folders with a simple path to them. </a:t>
            </a:r>
          </a:p>
        </p:txBody>
      </p:sp>
      <p:sp>
        <p:nvSpPr>
          <p:cNvPr id="8" name="Rectangle 7">
            <a:extLst>
              <a:ext uri="{FF2B5EF4-FFF2-40B4-BE49-F238E27FC236}">
                <a16:creationId xmlns:a16="http://schemas.microsoft.com/office/drawing/2014/main" id="{9C6742EB-1C23-419A-9454-88F0DBD6DEBC}"/>
              </a:ext>
            </a:extLst>
          </p:cNvPr>
          <p:cNvSpPr/>
          <p:nvPr/>
        </p:nvSpPr>
        <p:spPr>
          <a:xfrm>
            <a:off x="-561262" y="1556792"/>
            <a:ext cx="10297144" cy="459432"/>
          </a:xfrm>
          <a:prstGeom prst="rect">
            <a:avLst/>
          </a:prstGeom>
          <a:no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2"/>
            <a:r>
              <a:rPr lang="en-GB" sz="2800" b="1" dirty="0">
                <a:solidFill>
                  <a:srgbClr val="00B0F0"/>
                </a:solidFill>
                <a:latin typeface="Arial" panose="020B0604020202020204" pitchFamily="34" charset="0"/>
                <a:cs typeface="Arial" panose="020B0604020202020204" pitchFamily="34" charset="0"/>
              </a:rPr>
              <a:t>Digital data protection measures</a:t>
            </a:r>
          </a:p>
        </p:txBody>
      </p:sp>
    </p:spTree>
    <p:extLst>
      <p:ext uri="{BB962C8B-B14F-4D97-AF65-F5344CB8AC3E}">
        <p14:creationId xmlns:p14="http://schemas.microsoft.com/office/powerpoint/2010/main" val="3333494088"/>
      </p:ext>
    </p:extLst>
  </p:cSld>
  <p:clrMapOvr>
    <a:masterClrMapping/>
  </p:clrMapOvr>
  <mc:AlternateContent xmlns:mc="http://schemas.openxmlformats.org/markup-compatibility/2006" xmlns:p14="http://schemas.microsoft.com/office/powerpoint/2010/main">
    <mc:Choice Requires="p14">
      <p:transition spd="med" p14:dur="700" advClick="0" advTm="6000">
        <p:fade/>
      </p:transition>
    </mc:Choice>
    <mc:Fallback xmlns="">
      <p:transition spd="med" advClick="0" advTm="6000">
        <p:fade/>
      </p:transition>
    </mc:Fallback>
  </mc:AlternateContent>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540568" y="476672"/>
            <a:ext cx="10297144" cy="720080"/>
          </a:xfrm>
          <a:prstGeom prst="rect">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2800" dirty="0"/>
              <a:t>	</a:t>
            </a:r>
            <a:r>
              <a:rPr lang="en-GB" sz="2800" b="1" dirty="0">
                <a:latin typeface="Arial"/>
                <a:cs typeface="Arial"/>
              </a:rPr>
              <a:t>Staying data safe</a:t>
            </a:r>
          </a:p>
        </p:txBody>
      </p:sp>
      <p:sp>
        <p:nvSpPr>
          <p:cNvPr id="5" name="Rectangle 4">
            <a:extLst>
              <a:ext uri="{FF2B5EF4-FFF2-40B4-BE49-F238E27FC236}">
                <a16:creationId xmlns:a16="http://schemas.microsoft.com/office/drawing/2014/main" id="{3E2EAEC5-4CF9-49C2-9C41-B3205B7A840F}"/>
              </a:ext>
            </a:extLst>
          </p:cNvPr>
          <p:cNvSpPr/>
          <p:nvPr/>
        </p:nvSpPr>
        <p:spPr>
          <a:xfrm>
            <a:off x="-561262" y="1556792"/>
            <a:ext cx="10297144" cy="459432"/>
          </a:xfrm>
          <a:prstGeom prst="rect">
            <a:avLst/>
          </a:prstGeom>
          <a:no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2"/>
            <a:r>
              <a:rPr lang="en-GB" sz="2800" b="1" dirty="0">
                <a:solidFill>
                  <a:srgbClr val="00B0F0"/>
                </a:solidFill>
                <a:latin typeface="Arial" panose="020B0604020202020204" pitchFamily="34" charset="0"/>
                <a:cs typeface="Arial" panose="020B0604020202020204" pitchFamily="34" charset="0"/>
              </a:rPr>
              <a:t>Digital data protection measures</a:t>
            </a:r>
          </a:p>
        </p:txBody>
      </p:sp>
      <p:sp>
        <p:nvSpPr>
          <p:cNvPr id="2" name="Rectangle 1">
            <a:extLst>
              <a:ext uri="{FF2B5EF4-FFF2-40B4-BE49-F238E27FC236}">
                <a16:creationId xmlns:a16="http://schemas.microsoft.com/office/drawing/2014/main" id="{7CAAAE2B-09D6-4A4D-AC68-89BA07588D3C}"/>
              </a:ext>
            </a:extLst>
          </p:cNvPr>
          <p:cNvSpPr/>
          <p:nvPr/>
        </p:nvSpPr>
        <p:spPr>
          <a:xfrm>
            <a:off x="424981" y="2020477"/>
            <a:ext cx="7922093" cy="4632037"/>
          </a:xfrm>
          <a:prstGeom prst="rect">
            <a:avLst/>
          </a:prstGeom>
        </p:spPr>
        <p:txBody>
          <a:bodyPr wrap="square" anchor="t">
            <a:spAutoFit/>
          </a:bodyPr>
          <a:lstStyle/>
          <a:p>
            <a:pPr marL="285750" indent="-285750">
              <a:buFont typeface="Arial" panose="020B0604020202020204" pitchFamily="34" charset="0"/>
              <a:buChar char="•"/>
            </a:pPr>
            <a:endParaRPr lang="en-GB" b="1" dirty="0">
              <a:solidFill>
                <a:srgbClr val="00B0F0"/>
              </a:solidFill>
            </a:endParaRPr>
          </a:p>
          <a:p>
            <a:pPr marL="285750" indent="-285750">
              <a:spcAft>
                <a:spcPts val="1500"/>
              </a:spcAft>
              <a:buFont typeface="Arial"/>
              <a:buChar char="•"/>
            </a:pPr>
            <a:r>
              <a:rPr lang="en-GB" b="1" dirty="0">
                <a:solidFill>
                  <a:srgbClr val="00B0F0"/>
                </a:solidFill>
                <a:latin typeface="Arial" panose="020B0604020202020204" pitchFamily="34" charset="0"/>
                <a:cs typeface="Arial" panose="020B0604020202020204" pitchFamily="34" charset="0"/>
              </a:rPr>
              <a:t>Email security</a:t>
            </a:r>
            <a:r>
              <a:rPr lang="en-GB" dirty="0">
                <a:latin typeface="Arial" panose="020B0604020202020204" pitchFamily="34" charset="0"/>
                <a:cs typeface="Arial" panose="020B0604020202020204" pitchFamily="34" charset="0"/>
              </a:rPr>
              <a:t> Ensure you have a strong password for any email account you use. You can use our guidance to help you with this.</a:t>
            </a:r>
            <a:endParaRPr lang="en-GB" dirty="0">
              <a:solidFill>
                <a:srgbClr val="000000"/>
              </a:solidFill>
              <a:latin typeface="Arial" panose="020B0604020202020204" pitchFamily="34" charset="0"/>
              <a:cs typeface="Arial" panose="020B0604020202020204" pitchFamily="34" charset="0"/>
            </a:endParaRPr>
          </a:p>
          <a:p>
            <a:pPr marL="285750" indent="-285750">
              <a:spcAft>
                <a:spcPts val="1500"/>
              </a:spcAft>
              <a:buFont typeface="Arial"/>
              <a:buChar char="•"/>
            </a:pPr>
            <a:r>
              <a:rPr lang="en-GB" b="1" dirty="0">
                <a:solidFill>
                  <a:srgbClr val="00B0F0"/>
                </a:solidFill>
                <a:latin typeface="Arial" panose="020B0604020202020204" pitchFamily="34" charset="0"/>
                <a:cs typeface="Arial" panose="020B0604020202020204" pitchFamily="34" charset="0"/>
              </a:rPr>
              <a:t>Who am I speaking with?</a:t>
            </a:r>
            <a:r>
              <a:rPr lang="en-GB" dirty="0">
                <a:solidFill>
                  <a:srgbClr val="00B0F0"/>
                </a:solidFill>
                <a:latin typeface="Arial" panose="020B0604020202020204" pitchFamily="34" charset="0"/>
                <a:cs typeface="Arial" panose="020B0604020202020204" pitchFamily="34" charset="0"/>
              </a:rPr>
              <a:t> </a:t>
            </a:r>
            <a:r>
              <a:rPr lang="en-GB" dirty="0">
                <a:solidFill>
                  <a:srgbClr val="000000"/>
                </a:solidFill>
                <a:latin typeface="Arial" panose="020B0604020202020204" pitchFamily="34" charset="0"/>
                <a:cs typeface="Arial" panose="020B0604020202020204" pitchFamily="34" charset="0"/>
              </a:rPr>
              <a:t>I</a:t>
            </a:r>
            <a:r>
              <a:rPr lang="en-GB" dirty="0">
                <a:latin typeface="Arial" panose="020B0604020202020204" pitchFamily="34" charset="0"/>
                <a:cs typeface="Arial" panose="020B0604020202020204" pitchFamily="34" charset="0"/>
              </a:rPr>
              <a:t>t is important to understand who you are communicating with, and therefore who you are trusting with information. </a:t>
            </a:r>
            <a:br>
              <a:rPr lang="en-GB" dirty="0">
                <a:latin typeface="Arial" panose="020B0604020202020204" pitchFamily="34" charset="0"/>
                <a:cs typeface="Arial" panose="020B0604020202020204" pitchFamily="34" charset="0"/>
              </a:rPr>
            </a:br>
            <a:r>
              <a:rPr lang="en-GB" dirty="0">
                <a:latin typeface="Arial" panose="020B0604020202020204" pitchFamily="34" charset="0"/>
                <a:cs typeface="Arial" panose="020B0604020202020204" pitchFamily="34" charset="0"/>
              </a:rPr>
              <a:t>You need to have one named contact for an email address – for example, if you are communicating with </a:t>
            </a:r>
            <a:r>
              <a:rPr lang="en-GB" u="sng" dirty="0">
                <a:solidFill>
                  <a:srgbClr val="0000FF"/>
                </a:solidFill>
                <a:latin typeface="Arial" panose="020B0604020202020204" pitchFamily="34" charset="0"/>
                <a:cs typeface="Arial" panose="020B0604020202020204" pitchFamily="34" charset="0"/>
              </a:rPr>
              <a:t>GwynethandJack@madeupemail.com</a:t>
            </a:r>
            <a:r>
              <a:rPr lang="en-GB" dirty="0">
                <a:solidFill>
                  <a:srgbClr val="000000"/>
                </a:solidFill>
                <a:latin typeface="Arial" panose="020B0604020202020204" pitchFamily="34" charset="0"/>
                <a:cs typeface="Arial" panose="020B0604020202020204" pitchFamily="34" charset="0"/>
              </a:rPr>
              <a:t> you</a:t>
            </a:r>
            <a:r>
              <a:rPr lang="en-GB" dirty="0">
                <a:latin typeface="Arial" panose="020B0604020202020204" pitchFamily="34" charset="0"/>
                <a:cs typeface="Arial" panose="020B0604020202020204" pitchFamily="34" charset="0"/>
              </a:rPr>
              <a:t> don’t know if it is Gwyneth or Jack who is receiving the information and therefore who is responsible.</a:t>
            </a:r>
            <a:endParaRPr lang="en-GB" dirty="0">
              <a:solidFill>
                <a:srgbClr val="000000"/>
              </a:solidFill>
              <a:latin typeface="Arial" panose="020B0604020202020204" pitchFamily="34" charset="0"/>
              <a:cs typeface="Arial" panose="020B0604020202020204" pitchFamily="34" charset="0"/>
            </a:endParaRPr>
          </a:p>
          <a:p>
            <a:pPr marL="285750" indent="-285750">
              <a:buFont typeface="Arial"/>
              <a:buChar char="•"/>
            </a:pPr>
            <a:r>
              <a:rPr lang="en-GB" b="1" dirty="0">
                <a:solidFill>
                  <a:srgbClr val="00B0F0"/>
                </a:solidFill>
                <a:latin typeface="Arial" panose="020B0604020202020204" pitchFamily="34" charset="0"/>
                <a:cs typeface="Arial" panose="020B0604020202020204" pitchFamily="34" charset="0"/>
              </a:rPr>
              <a:t>Sharing</a:t>
            </a:r>
            <a:r>
              <a:rPr lang="en-GB" dirty="0">
                <a:latin typeface="Arial" panose="020B0604020202020204" pitchFamily="34" charset="0"/>
                <a:cs typeface="Arial" panose="020B0604020202020204" pitchFamily="34" charset="0"/>
              </a:rPr>
              <a:t> Exercise extreme caution when emailing data. Only share what is absolutely necessary and always password protect any documents. Ask yourself: If this email was shared beyond the intended recipient or intercepted how might that information be used.</a:t>
            </a:r>
            <a:r>
              <a:rPr lang="en-GB" i="1" dirty="0">
                <a:latin typeface="Arial" panose="020B0604020202020204" pitchFamily="34" charset="0"/>
                <a:cs typeface="Arial" panose="020B0604020202020204" pitchFamily="34" charset="0"/>
              </a:rPr>
              <a:t> </a:t>
            </a:r>
            <a:r>
              <a:rPr lang="en-GB" dirty="0">
                <a:latin typeface="Arial" panose="020B0604020202020204" pitchFamily="34" charset="0"/>
                <a:cs typeface="Arial" panose="020B0604020202020204" pitchFamily="34" charset="0"/>
              </a:rPr>
              <a:t>Never share any sensitive personal information by email, and if you do need to, speak to your staff contact about the best way to do this. </a:t>
            </a:r>
            <a:r>
              <a:rPr lang="en-GB" i="1" dirty="0">
                <a:latin typeface="Arial" panose="020B0604020202020204" pitchFamily="34" charset="0"/>
                <a:cs typeface="Arial" panose="020B0604020202020204" pitchFamily="34" charset="0"/>
              </a:rPr>
              <a:t> </a:t>
            </a:r>
            <a:endParaRPr lang="en-GB"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458446128"/>
      </p:ext>
    </p:extLst>
  </p:cSld>
  <p:clrMapOvr>
    <a:masterClrMapping/>
  </p:clrMapOvr>
  <mc:AlternateContent xmlns:mc="http://schemas.openxmlformats.org/markup-compatibility/2006" xmlns:p14="http://schemas.microsoft.com/office/powerpoint/2010/main">
    <mc:Choice Requires="p14">
      <p:transition spd="med" p14:dur="700" advClick="0" advTm="6000">
        <p:fade/>
      </p:transition>
    </mc:Choice>
    <mc:Fallback xmlns="">
      <p:transition spd="med" advClick="0" advTm="6000">
        <p:fade/>
      </p:transition>
    </mc:Fallback>
  </mc:AlternateContent>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540568" y="476672"/>
            <a:ext cx="10297144" cy="720080"/>
          </a:xfrm>
          <a:prstGeom prst="rect">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2800" dirty="0"/>
              <a:t>	</a:t>
            </a:r>
            <a:r>
              <a:rPr lang="en-GB" sz="2800" b="1" dirty="0">
                <a:latin typeface="Arial"/>
                <a:cs typeface="Arial"/>
              </a:rPr>
              <a:t>Staying data safe</a:t>
            </a:r>
          </a:p>
        </p:txBody>
      </p:sp>
      <p:sp>
        <p:nvSpPr>
          <p:cNvPr id="2" name="Rectangle 1">
            <a:extLst>
              <a:ext uri="{FF2B5EF4-FFF2-40B4-BE49-F238E27FC236}">
                <a16:creationId xmlns:a16="http://schemas.microsoft.com/office/drawing/2014/main" id="{7CAAAE2B-09D6-4A4D-AC68-89BA07588D3C}"/>
              </a:ext>
            </a:extLst>
          </p:cNvPr>
          <p:cNvSpPr/>
          <p:nvPr/>
        </p:nvSpPr>
        <p:spPr>
          <a:xfrm>
            <a:off x="86241" y="2072912"/>
            <a:ext cx="8640960" cy="3331681"/>
          </a:xfrm>
          <a:prstGeom prst="rect">
            <a:avLst/>
          </a:prstGeom>
        </p:spPr>
        <p:txBody>
          <a:bodyPr wrap="square" anchor="t">
            <a:spAutoFit/>
          </a:bodyPr>
          <a:lstStyle/>
          <a:p>
            <a:endParaRPr lang="en-GB" b="1" dirty="0">
              <a:solidFill>
                <a:srgbClr val="00B0F0"/>
              </a:solidFill>
            </a:endParaRPr>
          </a:p>
          <a:p>
            <a:pPr marL="742950" lvl="1" indent="-285750">
              <a:spcAft>
                <a:spcPts val="1500"/>
              </a:spcAft>
              <a:buFont typeface="Arial"/>
              <a:buChar char="•"/>
            </a:pPr>
            <a:r>
              <a:rPr lang="en-GB" b="1" dirty="0">
                <a:solidFill>
                  <a:srgbClr val="00B0F0"/>
                </a:solidFill>
                <a:latin typeface="Arial" panose="020B0604020202020204" pitchFamily="34" charset="0"/>
                <a:cs typeface="Arial" panose="020B0604020202020204" pitchFamily="34" charset="0"/>
              </a:rPr>
              <a:t>Be cautious</a:t>
            </a:r>
            <a:r>
              <a:rPr lang="en-GB" dirty="0">
                <a:solidFill>
                  <a:srgbClr val="00B0F0"/>
                </a:solidFill>
                <a:latin typeface="Arial" panose="020B0604020202020204" pitchFamily="34" charset="0"/>
                <a:cs typeface="Arial" panose="020B0604020202020204" pitchFamily="34" charset="0"/>
              </a:rPr>
              <a:t> </a:t>
            </a:r>
            <a:r>
              <a:rPr lang="en-GB" dirty="0">
                <a:latin typeface="Arial" panose="020B0604020202020204" pitchFamily="34" charset="0"/>
                <a:cs typeface="Arial" panose="020B0604020202020204" pitchFamily="34" charset="0"/>
              </a:rPr>
              <a:t>One of the reasons we exercise extreme caution is that cyber criminals are getting more advanced at scamming us for our data and information. This is called Phishing. Have a look at our guidance on How to recognise Phishing emails and avoid being a victim.  </a:t>
            </a:r>
            <a:endParaRPr lang="en-GB" dirty="0">
              <a:solidFill>
                <a:srgbClr val="000000"/>
              </a:solidFill>
              <a:latin typeface="Arial" panose="020B0604020202020204" pitchFamily="34" charset="0"/>
              <a:cs typeface="Arial" panose="020B0604020202020204" pitchFamily="34" charset="0"/>
            </a:endParaRPr>
          </a:p>
          <a:p>
            <a:pPr marL="742950" lvl="1" indent="-285750">
              <a:buFont typeface="Arial"/>
              <a:buChar char="•"/>
            </a:pPr>
            <a:r>
              <a:rPr lang="en-GB" b="1" dirty="0">
                <a:solidFill>
                  <a:srgbClr val="00B0F0"/>
                </a:solidFill>
                <a:latin typeface="Arial" panose="020B0604020202020204" pitchFamily="34" charset="0"/>
                <a:cs typeface="Arial" panose="020B0604020202020204" pitchFamily="34" charset="0"/>
              </a:rPr>
              <a:t>Use the BCC field </a:t>
            </a:r>
            <a:r>
              <a:rPr lang="en-GB" dirty="0">
                <a:latin typeface="Arial" panose="020B0604020202020204" pitchFamily="34" charset="0"/>
                <a:cs typeface="Arial" panose="020B0604020202020204" pitchFamily="34" charset="0"/>
              </a:rPr>
              <a:t>When you receive an email you can clearly see who else has received that email by looking in the 'To' field. This is great when communicating among friends, but poses a problem when we are ensuring we are keeping people’s data safe. If you simply use the BCC (blind carbon copy)</a:t>
            </a:r>
            <a:r>
              <a:rPr lang="en-GB" i="1" dirty="0">
                <a:latin typeface="Arial" panose="020B0604020202020204" pitchFamily="34" charset="0"/>
                <a:cs typeface="Arial" panose="020B0604020202020204" pitchFamily="34" charset="0"/>
              </a:rPr>
              <a:t> </a:t>
            </a:r>
            <a:r>
              <a:rPr lang="en-GB" dirty="0">
                <a:latin typeface="Arial" panose="020B0604020202020204" pitchFamily="34" charset="0"/>
                <a:cs typeface="Arial" panose="020B0604020202020204" pitchFamily="34" charset="0"/>
              </a:rPr>
              <a:t>field when sending your email no one receiving the email will be able to see who else it was sent to, therefore keeping everyone's data safe. </a:t>
            </a:r>
            <a:endParaRPr lang="en-GB" dirty="0"/>
          </a:p>
        </p:txBody>
      </p:sp>
      <p:sp>
        <p:nvSpPr>
          <p:cNvPr id="3" name="TextBox 2">
            <a:extLst>
              <a:ext uri="{FF2B5EF4-FFF2-40B4-BE49-F238E27FC236}">
                <a16:creationId xmlns:a16="http://schemas.microsoft.com/office/drawing/2014/main" id="{61B0251C-37D9-46C7-98C0-C03E23E40CA4}"/>
              </a:ext>
            </a:extLst>
          </p:cNvPr>
          <p:cNvSpPr txBox="1"/>
          <p:nvPr/>
        </p:nvSpPr>
        <p:spPr>
          <a:xfrm>
            <a:off x="287524" y="5661248"/>
            <a:ext cx="8532948" cy="646331"/>
          </a:xfrm>
          <a:prstGeom prst="rect">
            <a:avLst/>
          </a:prstGeom>
          <a:noFill/>
        </p:spPr>
        <p:txBody>
          <a:bodyPr wrap="square" rtlCol="0" anchor="t">
            <a:spAutoFit/>
          </a:bodyPr>
          <a:lstStyle/>
          <a:p>
            <a:pPr algn="ctr"/>
            <a:r>
              <a:rPr lang="en-GB" b="1" dirty="0">
                <a:solidFill>
                  <a:srgbClr val="00B0F0"/>
                </a:solidFill>
                <a:latin typeface="Arial" panose="020B0604020202020204" pitchFamily="34" charset="0"/>
                <a:cs typeface="Arial" panose="020B0604020202020204" pitchFamily="34" charset="0"/>
              </a:rPr>
              <a:t>Make sure you check parkinsons.org.uk/</a:t>
            </a:r>
            <a:r>
              <a:rPr lang="en-GB" b="1" dirty="0" err="1">
                <a:solidFill>
                  <a:srgbClr val="00B0F0"/>
                </a:solidFill>
                <a:latin typeface="Arial" panose="020B0604020202020204" pitchFamily="34" charset="0"/>
                <a:cs typeface="Arial" panose="020B0604020202020204" pitchFamily="34" charset="0"/>
              </a:rPr>
              <a:t>dataprotectionresources</a:t>
            </a:r>
            <a:r>
              <a:rPr lang="en-GB" b="1" dirty="0">
                <a:solidFill>
                  <a:srgbClr val="00B0F0"/>
                </a:solidFill>
                <a:latin typeface="Arial" panose="020B0604020202020204" pitchFamily="34" charset="0"/>
                <a:cs typeface="Arial" panose="020B0604020202020204" pitchFamily="34" charset="0"/>
              </a:rPr>
              <a:t> for further guides and tools to support your work with data </a:t>
            </a:r>
            <a:r>
              <a:rPr lang="en-GB" dirty="0">
                <a:solidFill>
                  <a:srgbClr val="000000"/>
                </a:solidFill>
                <a:latin typeface="Arial" panose="020B0604020202020204" pitchFamily="34" charset="0"/>
                <a:cs typeface="Arial" panose="020B0604020202020204" pitchFamily="34" charset="0"/>
              </a:rPr>
              <a:t> </a:t>
            </a:r>
            <a:endParaRPr lang="en-GB" dirty="0">
              <a:latin typeface="Arial" panose="020B0604020202020204" pitchFamily="34" charset="0"/>
              <a:cs typeface="Arial" panose="020B0604020202020204" pitchFamily="34" charset="0"/>
            </a:endParaRPr>
          </a:p>
        </p:txBody>
      </p:sp>
      <p:sp>
        <p:nvSpPr>
          <p:cNvPr id="7" name="Rectangle 6">
            <a:extLst>
              <a:ext uri="{FF2B5EF4-FFF2-40B4-BE49-F238E27FC236}">
                <a16:creationId xmlns:a16="http://schemas.microsoft.com/office/drawing/2014/main" id="{71A894D6-697D-467C-84D4-D71991B22580}"/>
              </a:ext>
            </a:extLst>
          </p:cNvPr>
          <p:cNvSpPr/>
          <p:nvPr/>
        </p:nvSpPr>
        <p:spPr>
          <a:xfrm>
            <a:off x="-561262" y="1556792"/>
            <a:ext cx="10297144" cy="459432"/>
          </a:xfrm>
          <a:prstGeom prst="rect">
            <a:avLst/>
          </a:prstGeom>
          <a:no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2"/>
            <a:r>
              <a:rPr lang="en-GB" sz="2800" b="1" dirty="0">
                <a:solidFill>
                  <a:srgbClr val="00B0F0"/>
                </a:solidFill>
                <a:latin typeface="Arial" panose="020B0604020202020204" pitchFamily="34" charset="0"/>
                <a:cs typeface="Arial" panose="020B0604020202020204" pitchFamily="34" charset="0"/>
              </a:rPr>
              <a:t>Digital data protection measures</a:t>
            </a:r>
          </a:p>
        </p:txBody>
      </p:sp>
    </p:spTree>
    <p:extLst>
      <p:ext uri="{BB962C8B-B14F-4D97-AF65-F5344CB8AC3E}">
        <p14:creationId xmlns:p14="http://schemas.microsoft.com/office/powerpoint/2010/main" val="334902404"/>
      </p:ext>
    </p:extLst>
  </p:cSld>
  <p:clrMapOvr>
    <a:masterClrMapping/>
  </p:clrMapOvr>
  <mc:AlternateContent xmlns:mc="http://schemas.openxmlformats.org/markup-compatibility/2006" xmlns:p14="http://schemas.microsoft.com/office/powerpoint/2010/main">
    <mc:Choice Requires="p14">
      <p:transition spd="med" p14:dur="700" advClick="0" advTm="6000">
        <p:fade/>
      </p:transition>
    </mc:Choice>
    <mc:Fallback xmlns="">
      <p:transition spd="med" advClick="0" advTm="6000">
        <p:fade/>
      </p:transition>
    </mc:Fallback>
  </mc:AlternateContent>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540568" y="476672"/>
            <a:ext cx="10297144" cy="720080"/>
          </a:xfrm>
          <a:prstGeom prst="rect">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2800" dirty="0"/>
              <a:t>	</a:t>
            </a:r>
            <a:r>
              <a:rPr lang="en-GB" sz="2800" b="1" dirty="0">
                <a:latin typeface="Arial"/>
                <a:cs typeface="Arial"/>
              </a:rPr>
              <a:t>Gaining consent</a:t>
            </a:r>
          </a:p>
        </p:txBody>
      </p:sp>
      <p:sp>
        <p:nvSpPr>
          <p:cNvPr id="4" name="TextBox 3">
            <a:extLst>
              <a:ext uri="{FF2B5EF4-FFF2-40B4-BE49-F238E27FC236}">
                <a16:creationId xmlns:a16="http://schemas.microsoft.com/office/drawing/2014/main" id="{06E4D625-4D7C-401E-9F34-377F262C11B8}"/>
              </a:ext>
            </a:extLst>
          </p:cNvPr>
          <p:cNvSpPr txBox="1"/>
          <p:nvPr/>
        </p:nvSpPr>
        <p:spPr>
          <a:xfrm>
            <a:off x="431540" y="1735155"/>
            <a:ext cx="8352928" cy="4524315"/>
          </a:xfrm>
          <a:prstGeom prst="rect">
            <a:avLst/>
          </a:prstGeom>
          <a:noFill/>
        </p:spPr>
        <p:txBody>
          <a:bodyPr wrap="square" rtlCol="0" anchor="t">
            <a:spAutoFit/>
          </a:bodyPr>
          <a:lstStyle/>
          <a:p>
            <a:r>
              <a:rPr lang="en-GB" dirty="0">
                <a:latin typeface="Arial" panose="020B0604020202020204" pitchFamily="34" charset="0"/>
                <a:cs typeface="Arial" panose="020B0604020202020204" pitchFamily="34" charset="0"/>
              </a:rPr>
              <a:t>Under data protection regulations, it is vital that anyone sharing their data understands for what purpose they are giving their information and how it will be handled. </a:t>
            </a:r>
          </a:p>
          <a:p>
            <a:endParaRPr lang="en-GB" dirty="0">
              <a:latin typeface="Arial" panose="020B0604020202020204" pitchFamily="34" charset="0"/>
              <a:cs typeface="Arial" panose="020B0604020202020204" pitchFamily="34" charset="0"/>
            </a:endParaRPr>
          </a:p>
          <a:p>
            <a:r>
              <a:rPr lang="en-GB" dirty="0">
                <a:latin typeface="Arial" panose="020B0604020202020204" pitchFamily="34" charset="0"/>
                <a:cs typeface="Arial" panose="020B0604020202020204" pitchFamily="34" charset="0"/>
              </a:rPr>
              <a:t>Gaining this permission is known as </a:t>
            </a:r>
            <a:r>
              <a:rPr lang="en-GB" b="1" dirty="0">
                <a:solidFill>
                  <a:srgbClr val="00B0F0"/>
                </a:solidFill>
                <a:latin typeface="Arial" panose="020B0604020202020204" pitchFamily="34" charset="0"/>
                <a:cs typeface="Arial" panose="020B0604020202020204" pitchFamily="34" charset="0"/>
              </a:rPr>
              <a:t>consent</a:t>
            </a:r>
            <a:r>
              <a:rPr lang="en-GB" dirty="0">
                <a:solidFill>
                  <a:srgbClr val="00B0F0"/>
                </a:solidFill>
                <a:latin typeface="Arial" panose="020B0604020202020204" pitchFamily="34" charset="0"/>
                <a:cs typeface="Arial" panose="020B0604020202020204" pitchFamily="34" charset="0"/>
              </a:rPr>
              <a:t> </a:t>
            </a:r>
            <a:r>
              <a:rPr lang="en-GB" dirty="0">
                <a:latin typeface="Arial" panose="020B0604020202020204" pitchFamily="34" charset="0"/>
                <a:cs typeface="Arial" panose="020B0604020202020204" pitchFamily="34" charset="0"/>
              </a:rPr>
              <a:t>and is a cornerstone of data protection regulations. </a:t>
            </a:r>
          </a:p>
          <a:p>
            <a:endParaRPr lang="en-GB" dirty="0">
              <a:latin typeface="Arial" panose="020B0604020202020204" pitchFamily="34" charset="0"/>
              <a:cs typeface="Arial" panose="020B0604020202020204" pitchFamily="34" charset="0"/>
            </a:endParaRPr>
          </a:p>
          <a:p>
            <a:r>
              <a:rPr lang="en-GB" dirty="0">
                <a:latin typeface="Arial" panose="020B0604020202020204" pitchFamily="34" charset="0"/>
                <a:cs typeface="Arial" panose="020B0604020202020204" pitchFamily="34" charset="0"/>
              </a:rPr>
              <a:t>This means that people are informed about how their information is handled. Consent also gives a clear indication of whether people wish to be communicated with, and also what they want to know about, for example fundraising, marketing or opportunities to hear about the work of the charity. </a:t>
            </a:r>
          </a:p>
          <a:p>
            <a:endParaRPr lang="en-GB" dirty="0">
              <a:latin typeface="Arial" panose="020B0604020202020204" pitchFamily="34" charset="0"/>
              <a:cs typeface="Arial" panose="020B0604020202020204" pitchFamily="34" charset="0"/>
            </a:endParaRPr>
          </a:p>
          <a:p>
            <a:r>
              <a:rPr lang="en-GB" dirty="0">
                <a:latin typeface="Arial" panose="020B0604020202020204" pitchFamily="34" charset="0"/>
                <a:cs typeface="Arial" panose="020B0604020202020204" pitchFamily="34" charset="0"/>
              </a:rPr>
              <a:t>As defined within legislation, anyone can withdraw their consent at any time, so any communications sent and any activities must feature a way for recipients to unsubscribe/withdraw their details and this </a:t>
            </a:r>
            <a:r>
              <a:rPr lang="en-GB" b="1" dirty="0">
                <a:latin typeface="Arial" panose="020B0604020202020204" pitchFamily="34" charset="0"/>
                <a:cs typeface="Arial" panose="020B0604020202020204" pitchFamily="34" charset="0"/>
              </a:rPr>
              <a:t>must be actioned immediately</a:t>
            </a:r>
            <a:r>
              <a:rPr lang="en-GB" dirty="0">
                <a:latin typeface="Arial" panose="020B0604020202020204" pitchFamily="34" charset="0"/>
                <a:cs typeface="Arial" panose="020B0604020202020204" pitchFamily="34" charset="0"/>
              </a:rPr>
              <a:t>.  </a:t>
            </a:r>
          </a:p>
          <a:p>
            <a:endParaRPr lang="en-GB" dirty="0"/>
          </a:p>
        </p:txBody>
      </p:sp>
    </p:spTree>
    <p:extLst>
      <p:ext uri="{BB962C8B-B14F-4D97-AF65-F5344CB8AC3E}">
        <p14:creationId xmlns:p14="http://schemas.microsoft.com/office/powerpoint/2010/main" val="2792271314"/>
      </p:ext>
    </p:extLst>
  </p:cSld>
  <p:clrMapOvr>
    <a:masterClrMapping/>
  </p:clrMapOvr>
  <mc:AlternateContent xmlns:mc="http://schemas.openxmlformats.org/markup-compatibility/2006" xmlns:p14="http://schemas.microsoft.com/office/powerpoint/2010/main">
    <mc:Choice Requires="p14">
      <p:transition spd="med" p14:dur="700" advClick="0" advTm="6000">
        <p:fade/>
      </p:transition>
    </mc:Choice>
    <mc:Fallback xmlns="">
      <p:transition spd="med" advClick="0" advTm="6000">
        <p:fade/>
      </p:transition>
    </mc:Fallback>
  </mc:AlternateContent>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540568" y="476672"/>
            <a:ext cx="10297144" cy="720080"/>
          </a:xfrm>
          <a:prstGeom prst="rect">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2800" dirty="0"/>
              <a:t>	</a:t>
            </a:r>
            <a:r>
              <a:rPr lang="en-GB" sz="2800" b="1" dirty="0">
                <a:latin typeface="Arial"/>
                <a:cs typeface="Arial"/>
              </a:rPr>
              <a:t>How we use information</a:t>
            </a:r>
          </a:p>
        </p:txBody>
      </p:sp>
      <p:sp>
        <p:nvSpPr>
          <p:cNvPr id="7" name="Rectangle 6">
            <a:extLst>
              <a:ext uri="{FF2B5EF4-FFF2-40B4-BE49-F238E27FC236}">
                <a16:creationId xmlns:a16="http://schemas.microsoft.com/office/drawing/2014/main" id="{B55E2683-70E8-46F9-837D-ABB009882154}"/>
              </a:ext>
            </a:extLst>
          </p:cNvPr>
          <p:cNvSpPr/>
          <p:nvPr/>
        </p:nvSpPr>
        <p:spPr>
          <a:xfrm>
            <a:off x="467544" y="1394604"/>
            <a:ext cx="8410317" cy="5078313"/>
          </a:xfrm>
          <a:prstGeom prst="rect">
            <a:avLst/>
          </a:prstGeom>
        </p:spPr>
        <p:txBody>
          <a:bodyPr wrap="square" anchor="t">
            <a:spAutoFit/>
          </a:bodyPr>
          <a:lstStyle/>
          <a:p>
            <a:r>
              <a:rPr lang="en-GB" sz="1700" dirty="0">
                <a:latin typeface="Arial" panose="020B0604020202020204" pitchFamily="34" charset="0"/>
                <a:cs typeface="Arial" panose="020B0604020202020204" pitchFamily="34" charset="0"/>
              </a:rPr>
              <a:t>How you use the data is directly linked to the permission, or </a:t>
            </a:r>
            <a:r>
              <a:rPr lang="en-GB" sz="1700" b="1" dirty="0">
                <a:solidFill>
                  <a:srgbClr val="00B0F0"/>
                </a:solidFill>
                <a:latin typeface="Arial" panose="020B0604020202020204" pitchFamily="34" charset="0"/>
                <a:cs typeface="Arial" panose="020B0604020202020204" pitchFamily="34" charset="0"/>
              </a:rPr>
              <a:t>consent</a:t>
            </a:r>
            <a:r>
              <a:rPr lang="en-GB" sz="1700" dirty="0">
                <a:latin typeface="Arial" panose="020B0604020202020204" pitchFamily="34" charset="0"/>
                <a:cs typeface="Arial" panose="020B0604020202020204" pitchFamily="34" charset="0"/>
              </a:rPr>
              <a:t>, that you got when you originally collected it. </a:t>
            </a:r>
          </a:p>
          <a:p>
            <a:endParaRPr lang="en-GB" sz="1700" dirty="0">
              <a:latin typeface="Arial" panose="020B0604020202020204" pitchFamily="34" charset="0"/>
              <a:cs typeface="Arial" panose="020B0604020202020204" pitchFamily="34" charset="0"/>
            </a:endParaRPr>
          </a:p>
          <a:p>
            <a:r>
              <a:rPr lang="en-GB" sz="1700" dirty="0">
                <a:latin typeface="Arial" panose="020B0604020202020204" pitchFamily="34" charset="0"/>
                <a:cs typeface="Arial" panose="020B0604020202020204" pitchFamily="34" charset="0"/>
              </a:rPr>
              <a:t>Data should not be shared outside of Parkinson’s UK, and if you are asked to do this </a:t>
            </a:r>
            <a:r>
              <a:rPr lang="en-GB" sz="1700" b="1" dirty="0">
                <a:latin typeface="Arial" panose="020B0604020202020204" pitchFamily="34" charset="0"/>
                <a:cs typeface="Arial" panose="020B0604020202020204" pitchFamily="34" charset="0"/>
              </a:rPr>
              <a:t>speak to your Staff Contact for guidance before sending or sharing any information</a:t>
            </a:r>
            <a:r>
              <a:rPr lang="en-GB" sz="1700" dirty="0">
                <a:latin typeface="Arial" panose="020B0604020202020204" pitchFamily="34" charset="0"/>
                <a:cs typeface="Arial" panose="020B0604020202020204" pitchFamily="34" charset="0"/>
              </a:rPr>
              <a:t>. </a:t>
            </a:r>
          </a:p>
          <a:p>
            <a:endParaRPr lang="en-GB" sz="1700" dirty="0">
              <a:latin typeface="Arial" panose="020B0604020202020204" pitchFamily="34" charset="0"/>
              <a:cs typeface="Arial" panose="020B0604020202020204" pitchFamily="34" charset="0"/>
            </a:endParaRPr>
          </a:p>
          <a:p>
            <a:r>
              <a:rPr lang="en-GB" sz="1700" dirty="0">
                <a:latin typeface="Arial" panose="020B0604020202020204" pitchFamily="34" charset="0"/>
                <a:cs typeface="Arial" panose="020B0604020202020204" pitchFamily="34" charset="0"/>
              </a:rPr>
              <a:t>Sharing of information beyond the permission you've been given is not always a deliberate act. Sometimes we reveal things accidentally or by not taking appropriate measures, for example losing a sign-in sheet or leaving a laptop on a bus. </a:t>
            </a:r>
          </a:p>
          <a:p>
            <a:endParaRPr lang="en-GB" sz="1700" dirty="0">
              <a:latin typeface="Arial" panose="020B0604020202020204" pitchFamily="34" charset="0"/>
              <a:cs typeface="Arial" panose="020B0604020202020204" pitchFamily="34" charset="0"/>
            </a:endParaRPr>
          </a:p>
          <a:p>
            <a:r>
              <a:rPr lang="en-GB" sz="1700" dirty="0">
                <a:latin typeface="Arial" panose="020B0604020202020204" pitchFamily="34" charset="0"/>
                <a:cs typeface="Arial" panose="020B0604020202020204" pitchFamily="34" charset="0"/>
              </a:rPr>
              <a:t>We might also be trying to do the best by someone, for example connecting them to a local service or support. However, even making these connections needs explicit documented consent. Instead of you making the connection, you should encourage that person to approach the organisation you are signposting towards directly, and allow them to share their information with them if they want to.  </a:t>
            </a:r>
          </a:p>
          <a:p>
            <a:endParaRPr lang="en-GB" sz="1700" dirty="0">
              <a:latin typeface="Arial" panose="020B0604020202020204" pitchFamily="34" charset="0"/>
              <a:cs typeface="Arial" panose="020B0604020202020204" pitchFamily="34" charset="0"/>
            </a:endParaRPr>
          </a:p>
          <a:p>
            <a:r>
              <a:rPr lang="en-GB" sz="1700" dirty="0">
                <a:latin typeface="Arial" panose="020B0604020202020204" pitchFamily="34" charset="0"/>
                <a:cs typeface="Arial" panose="020B0604020202020204" pitchFamily="34" charset="0"/>
              </a:rPr>
              <a:t>However we use data, if it is outside the consent we have gained from that individual then it is considered a breach and will need to be investigated. </a:t>
            </a:r>
          </a:p>
        </p:txBody>
      </p:sp>
    </p:spTree>
    <p:extLst>
      <p:ext uri="{BB962C8B-B14F-4D97-AF65-F5344CB8AC3E}">
        <p14:creationId xmlns:p14="http://schemas.microsoft.com/office/powerpoint/2010/main" val="3485601055"/>
      </p:ext>
    </p:extLst>
  </p:cSld>
  <p:clrMapOvr>
    <a:masterClrMapping/>
  </p:clrMapOvr>
  <mc:AlternateContent xmlns:mc="http://schemas.openxmlformats.org/markup-compatibility/2006" xmlns:p14="http://schemas.microsoft.com/office/powerpoint/2010/main">
    <mc:Choice Requires="p14">
      <p:transition spd="med" p14:dur="700" advClick="0" advTm="6000">
        <p:fade/>
      </p:transition>
    </mc:Choice>
    <mc:Fallback xmlns="">
      <p:transition spd="med" advClick="0" advTm="6000">
        <p:fade/>
      </p:transition>
    </mc:Fallback>
  </mc:AlternateContent>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540568" y="476672"/>
            <a:ext cx="10297144" cy="720080"/>
          </a:xfrm>
          <a:prstGeom prst="rect">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2800" dirty="0"/>
              <a:t>	</a:t>
            </a:r>
            <a:r>
              <a:rPr lang="en-GB" sz="2800" b="1" dirty="0">
                <a:latin typeface="Arial"/>
                <a:cs typeface="Arial"/>
              </a:rPr>
              <a:t>Breach</a:t>
            </a:r>
          </a:p>
        </p:txBody>
      </p:sp>
      <p:sp>
        <p:nvSpPr>
          <p:cNvPr id="4" name="TextBox 3">
            <a:extLst>
              <a:ext uri="{FF2B5EF4-FFF2-40B4-BE49-F238E27FC236}">
                <a16:creationId xmlns:a16="http://schemas.microsoft.com/office/drawing/2014/main" id="{06E4D625-4D7C-401E-9F34-377F262C11B8}"/>
              </a:ext>
            </a:extLst>
          </p:cNvPr>
          <p:cNvSpPr txBox="1"/>
          <p:nvPr/>
        </p:nvSpPr>
        <p:spPr>
          <a:xfrm>
            <a:off x="431540" y="1502688"/>
            <a:ext cx="8352928" cy="5355312"/>
          </a:xfrm>
          <a:prstGeom prst="rect">
            <a:avLst/>
          </a:prstGeom>
          <a:noFill/>
        </p:spPr>
        <p:txBody>
          <a:bodyPr wrap="square" rtlCol="0" anchor="t">
            <a:spAutoFit/>
          </a:bodyPr>
          <a:lstStyle/>
          <a:p>
            <a:r>
              <a:rPr lang="en-GB" sz="1750" dirty="0">
                <a:latin typeface="Arial" panose="020B0604020202020204" pitchFamily="34" charset="0"/>
                <a:cs typeface="Arial" panose="020B0604020202020204" pitchFamily="34" charset="0"/>
              </a:rPr>
              <a:t>A breach is when data that has been entrusted to any staff member, volunteer or organisation becomes out of their control, for example lost, stolen or hacked. Under legislation the organisation has a responsibility to report this to the Information Commissioner’s Office within </a:t>
            </a:r>
            <a:r>
              <a:rPr lang="en-GB" sz="1750" b="1" dirty="0">
                <a:solidFill>
                  <a:srgbClr val="00B0F0"/>
                </a:solidFill>
                <a:latin typeface="Arial" panose="020B0604020202020204" pitchFamily="34" charset="0"/>
                <a:cs typeface="Arial" panose="020B0604020202020204" pitchFamily="34" charset="0"/>
              </a:rPr>
              <a:t>72 hours</a:t>
            </a:r>
            <a:r>
              <a:rPr lang="en-GB" sz="1750" dirty="0">
                <a:latin typeface="Arial" panose="020B0604020202020204" pitchFamily="34" charset="0"/>
                <a:cs typeface="Arial" panose="020B0604020202020204" pitchFamily="34" charset="0"/>
              </a:rPr>
              <a:t>. You can therefore see how crucial it is that you report it to the Parkinson's UK Data Protection team immediately, so we can make decisions and compile a full briefing within with legal timeframe.  </a:t>
            </a:r>
          </a:p>
          <a:p>
            <a:endParaRPr lang="en-GB" sz="1750" dirty="0">
              <a:latin typeface="Arial" panose="020B0604020202020204" pitchFamily="34" charset="0"/>
              <a:cs typeface="Arial" panose="020B0604020202020204" pitchFamily="34" charset="0"/>
            </a:endParaRPr>
          </a:p>
          <a:p>
            <a:r>
              <a:rPr lang="en-GB" sz="1750" dirty="0">
                <a:latin typeface="Arial" panose="020B0604020202020204" pitchFamily="34" charset="0"/>
                <a:cs typeface="Arial" panose="020B0604020202020204" pitchFamily="34" charset="0"/>
              </a:rPr>
              <a:t>Of course we never want information or data to go out of our control. However we have prepared plans and procedures in case this happens, and you have an important role in this. </a:t>
            </a:r>
          </a:p>
          <a:p>
            <a:endParaRPr lang="en-GB" sz="1750" dirty="0">
              <a:latin typeface="Arial" panose="020B0604020202020204" pitchFamily="34" charset="0"/>
              <a:cs typeface="Arial" panose="020B0604020202020204" pitchFamily="34" charset="0"/>
            </a:endParaRPr>
          </a:p>
          <a:p>
            <a:r>
              <a:rPr lang="en-GB" sz="1750" dirty="0">
                <a:latin typeface="Arial" panose="020B0604020202020204" pitchFamily="34" charset="0"/>
                <a:cs typeface="Arial" panose="020B0604020202020204" pitchFamily="34" charset="0"/>
              </a:rPr>
              <a:t>If you are ever aware of, or concerned about, a data breach please email </a:t>
            </a:r>
            <a:r>
              <a:rPr lang="en-GB" sz="1750" dirty="0">
                <a:latin typeface="Arial" panose="020B0604020202020204" pitchFamily="34" charset="0"/>
                <a:cs typeface="Arial" panose="020B0604020202020204" pitchFamily="34" charset="0"/>
                <a:hlinkClick r:id="rId3"/>
              </a:rPr>
              <a:t>dataprotection@Parkinsons.org.uk</a:t>
            </a:r>
            <a:r>
              <a:rPr lang="en-GB" sz="1750" dirty="0">
                <a:latin typeface="Arial" panose="020B0604020202020204" pitchFamily="34" charset="0"/>
                <a:cs typeface="Arial" panose="020B0604020202020204" pitchFamily="34" charset="0"/>
              </a:rPr>
              <a:t> immediately. The priority is to raise the alarm, so please remember your vital role in this. </a:t>
            </a:r>
          </a:p>
          <a:p>
            <a:br>
              <a:rPr lang="en-GB" sz="1750" dirty="0">
                <a:latin typeface="Arial" panose="020B0604020202020204" pitchFamily="34" charset="0"/>
                <a:ea typeface="+mn-lt"/>
                <a:cs typeface="Arial" panose="020B0604020202020204" pitchFamily="34" charset="0"/>
              </a:rPr>
            </a:br>
            <a:r>
              <a:rPr lang="en-GB" sz="1750" dirty="0">
                <a:latin typeface="Arial" panose="020B0604020202020204" pitchFamily="34" charset="0"/>
                <a:cs typeface="Arial" panose="020B0604020202020204" pitchFamily="34" charset="0"/>
              </a:rPr>
              <a:t>Following any referral, an investigation will take place led by the Parkinson’s UK Data Protection Officer to understand the scale of the issue, any actions that may need to be taken and inform those who might be affected. </a:t>
            </a:r>
          </a:p>
        </p:txBody>
      </p:sp>
    </p:spTree>
    <p:extLst>
      <p:ext uri="{BB962C8B-B14F-4D97-AF65-F5344CB8AC3E}">
        <p14:creationId xmlns:p14="http://schemas.microsoft.com/office/powerpoint/2010/main" val="3820676700"/>
      </p:ext>
    </p:extLst>
  </p:cSld>
  <p:clrMapOvr>
    <a:masterClrMapping/>
  </p:clrMapOvr>
  <mc:AlternateContent xmlns:mc="http://schemas.openxmlformats.org/markup-compatibility/2006" xmlns:p14="http://schemas.microsoft.com/office/powerpoint/2010/main">
    <mc:Choice Requires="p14">
      <p:transition spd="med" p14:dur="700" advClick="0" advTm="6000">
        <p:fade/>
      </p:transition>
    </mc:Choice>
    <mc:Fallback xmlns="">
      <p:transition spd="med" advClick="0" advTm="6000">
        <p:fade/>
      </p:transition>
    </mc:Fallback>
  </mc:AlternateContent>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540568" y="476672"/>
            <a:ext cx="10297144" cy="720080"/>
          </a:xfrm>
          <a:prstGeom prst="rect">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2800" dirty="0"/>
              <a:t>	</a:t>
            </a:r>
            <a:r>
              <a:rPr lang="en-GB" sz="2800" b="1" dirty="0">
                <a:latin typeface="Arial"/>
                <a:cs typeface="Arial"/>
              </a:rPr>
              <a:t>Breach</a:t>
            </a:r>
          </a:p>
        </p:txBody>
      </p:sp>
      <p:sp>
        <p:nvSpPr>
          <p:cNvPr id="4" name="TextBox 3">
            <a:extLst>
              <a:ext uri="{FF2B5EF4-FFF2-40B4-BE49-F238E27FC236}">
                <a16:creationId xmlns:a16="http://schemas.microsoft.com/office/drawing/2014/main" id="{06E4D625-4D7C-401E-9F34-377F262C11B8}"/>
              </a:ext>
            </a:extLst>
          </p:cNvPr>
          <p:cNvSpPr txBox="1"/>
          <p:nvPr/>
        </p:nvSpPr>
        <p:spPr>
          <a:xfrm>
            <a:off x="539552" y="1484784"/>
            <a:ext cx="8352928" cy="4985980"/>
          </a:xfrm>
          <a:prstGeom prst="rect">
            <a:avLst/>
          </a:prstGeom>
          <a:noFill/>
        </p:spPr>
        <p:txBody>
          <a:bodyPr wrap="square" rtlCol="0" anchor="t">
            <a:spAutoFit/>
          </a:bodyPr>
          <a:lstStyle/>
          <a:p>
            <a:endParaRPr lang="en-GB" dirty="0"/>
          </a:p>
          <a:p>
            <a:r>
              <a:rPr lang="en-GB" sz="2400" dirty="0">
                <a:solidFill>
                  <a:srgbClr val="000000"/>
                </a:solidFill>
                <a:latin typeface="Arial"/>
                <a:cs typeface="Arial"/>
              </a:rPr>
              <a:t>In brief, when reporting a breach:</a:t>
            </a:r>
          </a:p>
          <a:p>
            <a:endParaRPr lang="en-GB" b="1" dirty="0"/>
          </a:p>
          <a:p>
            <a:pPr algn="ctr"/>
            <a:r>
              <a:rPr lang="en-GB" sz="3600" b="1" dirty="0">
                <a:solidFill>
                  <a:srgbClr val="00B0F0"/>
                </a:solidFill>
                <a:latin typeface="Arial"/>
                <a:cs typeface="Arial"/>
              </a:rPr>
              <a:t>Be quick</a:t>
            </a:r>
          </a:p>
          <a:p>
            <a:pPr algn="ctr"/>
            <a:r>
              <a:rPr lang="en-GB" sz="3600" b="1" dirty="0">
                <a:solidFill>
                  <a:srgbClr val="00B0F0"/>
                </a:solidFill>
                <a:latin typeface="Arial"/>
                <a:cs typeface="Arial"/>
              </a:rPr>
              <a:t>Be open</a:t>
            </a:r>
          </a:p>
          <a:p>
            <a:pPr algn="ctr"/>
            <a:r>
              <a:rPr lang="en-GB" sz="3600" b="1" dirty="0">
                <a:solidFill>
                  <a:srgbClr val="00B0F0"/>
                </a:solidFill>
                <a:latin typeface="Arial"/>
                <a:cs typeface="Arial"/>
              </a:rPr>
              <a:t>Be vigilant</a:t>
            </a:r>
            <a:endParaRPr lang="en-GB" b="1" dirty="0">
              <a:solidFill>
                <a:srgbClr val="00B0F0"/>
              </a:solidFill>
              <a:latin typeface="Arial"/>
              <a:cs typeface="Arial"/>
            </a:endParaRPr>
          </a:p>
          <a:p>
            <a:endParaRPr lang="en-GB" b="1" dirty="0"/>
          </a:p>
          <a:p>
            <a:endParaRPr lang="en-GB" sz="2400" dirty="0">
              <a:solidFill>
                <a:srgbClr val="000000"/>
              </a:solidFill>
              <a:latin typeface="Arial"/>
              <a:cs typeface="Arial"/>
            </a:endParaRPr>
          </a:p>
          <a:p>
            <a:r>
              <a:rPr lang="en-GB" sz="2400" dirty="0">
                <a:solidFill>
                  <a:srgbClr val="000000"/>
                </a:solidFill>
                <a:latin typeface="Arial"/>
                <a:cs typeface="Arial"/>
              </a:rPr>
              <a:t>And when reporting always contact:</a:t>
            </a:r>
            <a:endParaRPr lang="en-GB" dirty="0"/>
          </a:p>
          <a:p>
            <a:endParaRPr lang="en-GB" sz="2000" b="1" dirty="0"/>
          </a:p>
          <a:p>
            <a:pPr algn="ctr"/>
            <a:r>
              <a:rPr lang="en-GB" sz="2800" b="1" dirty="0">
                <a:hlinkClick r:id="rId3"/>
              </a:rPr>
              <a:t>DataProtection@Parkinsons.org.uk</a:t>
            </a:r>
            <a:endParaRPr lang="en-GB" b="1" dirty="0"/>
          </a:p>
          <a:p>
            <a:endParaRPr lang="en-GB" b="1" dirty="0"/>
          </a:p>
          <a:p>
            <a:endParaRPr lang="en-GB" b="1" dirty="0"/>
          </a:p>
        </p:txBody>
      </p:sp>
    </p:spTree>
    <p:extLst>
      <p:ext uri="{BB962C8B-B14F-4D97-AF65-F5344CB8AC3E}">
        <p14:creationId xmlns:p14="http://schemas.microsoft.com/office/powerpoint/2010/main" val="281222502"/>
      </p:ext>
    </p:extLst>
  </p:cSld>
  <p:clrMapOvr>
    <a:masterClrMapping/>
  </p:clrMapOvr>
  <mc:AlternateContent xmlns:mc="http://schemas.openxmlformats.org/markup-compatibility/2006" xmlns:p14="http://schemas.microsoft.com/office/powerpoint/2010/main">
    <mc:Choice Requires="p14">
      <p:transition spd="med" p14:dur="700" advClick="0" advTm="6000">
        <p:fade/>
      </p:transition>
    </mc:Choice>
    <mc:Fallback xmlns="">
      <p:transition spd="med" advClick="0" advTm="6000">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540568" y="476672"/>
            <a:ext cx="10297144" cy="720080"/>
          </a:xfrm>
          <a:prstGeom prst="rect">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2800" dirty="0"/>
              <a:t>	</a:t>
            </a:r>
            <a:r>
              <a:rPr lang="en-GB" sz="2800" b="1" dirty="0">
                <a:latin typeface="Arial"/>
                <a:cs typeface="Arial"/>
              </a:rPr>
              <a:t>We are living in data times</a:t>
            </a:r>
          </a:p>
        </p:txBody>
      </p:sp>
      <p:sp>
        <p:nvSpPr>
          <p:cNvPr id="3" name="TextBox 2">
            <a:extLst>
              <a:ext uri="{FF2B5EF4-FFF2-40B4-BE49-F238E27FC236}">
                <a16:creationId xmlns:a16="http://schemas.microsoft.com/office/drawing/2014/main" id="{625CFE41-CC23-40AB-9AD5-A53B527DAAEA}"/>
              </a:ext>
            </a:extLst>
          </p:cNvPr>
          <p:cNvSpPr txBox="1"/>
          <p:nvPr/>
        </p:nvSpPr>
        <p:spPr>
          <a:xfrm>
            <a:off x="431540" y="1503427"/>
            <a:ext cx="8712361" cy="5016758"/>
          </a:xfrm>
          <a:prstGeom prst="rect">
            <a:avLst/>
          </a:prstGeom>
          <a:noFill/>
        </p:spPr>
        <p:txBody>
          <a:bodyPr wrap="square" rtlCol="0" anchor="t">
            <a:spAutoFit/>
          </a:bodyPr>
          <a:lstStyle/>
          <a:p>
            <a:r>
              <a:rPr lang="en-GB" sz="2000" dirty="0">
                <a:latin typeface="Arial" panose="020B0604020202020204" pitchFamily="34" charset="0"/>
                <a:cs typeface="Arial" panose="020B0604020202020204" pitchFamily="34" charset="0"/>
              </a:rPr>
              <a:t>It is almost impossible to get up in the morning without generating some kind of data. Whether we are working or socialising – with friends, colleagues or family – we generate data. And that is not a bad thing. </a:t>
            </a:r>
          </a:p>
          <a:p>
            <a:endParaRPr lang="en-GB" sz="2000" dirty="0">
              <a:latin typeface="Arial" panose="020B0604020202020204" pitchFamily="34" charset="0"/>
              <a:cs typeface="Arial" panose="020B0604020202020204" pitchFamily="34" charset="0"/>
            </a:endParaRPr>
          </a:p>
          <a:p>
            <a:r>
              <a:rPr lang="en-GB" sz="2000" dirty="0">
                <a:latin typeface="Arial" panose="020B0604020202020204" pitchFamily="34" charset="0"/>
                <a:cs typeface="Arial" panose="020B0604020202020204" pitchFamily="34" charset="0"/>
              </a:rPr>
              <a:t>It means we are able to benefit from better services, an improved user experience and more suitable support, based on who we are and what we need. However, we have a right to understand how our data is being used, take an active role in giving consent for our information to be collected and a guarantee that anything gathered will be treated with respect and discretion. </a:t>
            </a:r>
          </a:p>
          <a:p>
            <a:endParaRPr lang="en-GB" sz="2000" dirty="0">
              <a:latin typeface="Arial" panose="020B0604020202020204" pitchFamily="34" charset="0"/>
              <a:cs typeface="Arial" panose="020B0604020202020204" pitchFamily="34" charset="0"/>
            </a:endParaRPr>
          </a:p>
          <a:p>
            <a:r>
              <a:rPr lang="en-GB" sz="2000" dirty="0">
                <a:latin typeface="Arial" panose="020B0604020202020204" pitchFamily="34" charset="0"/>
                <a:cs typeface="Arial" panose="020B0604020202020204" pitchFamily="34" charset="0"/>
              </a:rPr>
              <a:t>Within the UK, rights over Data Protection are enforced by the </a:t>
            </a:r>
            <a:r>
              <a:rPr lang="en-GB" sz="2000" b="1" dirty="0">
                <a:solidFill>
                  <a:srgbClr val="00B0F0"/>
                </a:solidFill>
                <a:latin typeface="Arial" panose="020B0604020202020204" pitchFamily="34" charset="0"/>
                <a:cs typeface="Arial" panose="020B0604020202020204" pitchFamily="34" charset="0"/>
              </a:rPr>
              <a:t>Data Protection Act 1998.</a:t>
            </a:r>
            <a:r>
              <a:rPr lang="en-GB" sz="2000" dirty="0">
                <a:latin typeface="Arial" panose="020B0604020202020204" pitchFamily="34" charset="0"/>
                <a:cs typeface="Arial" panose="020B0604020202020204" pitchFamily="34" charset="0"/>
              </a:rPr>
              <a:t> But the world has changed since 1998 when the legislation came into force. This was a world where we couldn't book cheap holidays by using a search engine or connect with forgotten school friends via social media. So we need a modern law for a moder</a:t>
            </a:r>
            <a:r>
              <a:rPr lang="en-GB" dirty="0">
                <a:latin typeface="Arial" panose="020B0604020202020204" pitchFamily="34" charset="0"/>
                <a:cs typeface="Arial" panose="020B0604020202020204" pitchFamily="34" charset="0"/>
              </a:rPr>
              <a:t>n era. </a:t>
            </a:r>
          </a:p>
        </p:txBody>
      </p:sp>
    </p:spTree>
    <p:extLst>
      <p:ext uri="{BB962C8B-B14F-4D97-AF65-F5344CB8AC3E}">
        <p14:creationId xmlns:p14="http://schemas.microsoft.com/office/powerpoint/2010/main" val="72198608"/>
      </p:ext>
    </p:extLst>
  </p:cSld>
  <p:clrMapOvr>
    <a:masterClrMapping/>
  </p:clrMapOvr>
  <mc:AlternateContent xmlns:mc="http://schemas.openxmlformats.org/markup-compatibility/2006" xmlns:p14="http://schemas.microsoft.com/office/powerpoint/2010/main">
    <mc:Choice Requires="p14">
      <p:transition spd="med" p14:dur="700" advClick="0" advTm="6000">
        <p:fade/>
      </p:transition>
    </mc:Choice>
    <mc:Fallback xmlns="">
      <p:transition spd="med" advClick="0" advTm="6000">
        <p:fade/>
      </p:transition>
    </mc:Fallback>
  </mc:AlternateContent>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58A1672F-1EF4-4A77-90BF-C40E8500CCDC}"/>
              </a:ext>
            </a:extLst>
          </p:cNvPr>
          <p:cNvSpPr txBox="1"/>
          <p:nvPr/>
        </p:nvSpPr>
        <p:spPr>
          <a:xfrm>
            <a:off x="195486" y="1438739"/>
            <a:ext cx="8825036" cy="4801314"/>
          </a:xfrm>
          <a:prstGeom prst="rect">
            <a:avLst/>
          </a:prstGeom>
          <a:noFill/>
        </p:spPr>
        <p:txBody>
          <a:bodyPr wrap="square" rtlCol="0" anchor="t">
            <a:spAutoFit/>
          </a:bodyPr>
          <a:lstStyle/>
          <a:p>
            <a:r>
              <a:rPr lang="en-GB" sz="1700" dirty="0">
                <a:latin typeface="Arial" panose="020B0604020202020204" pitchFamily="34" charset="0"/>
                <a:cs typeface="Arial" panose="020B0604020202020204" pitchFamily="34" charset="0"/>
              </a:rPr>
              <a:t>We need your co-operation in the following two areas specifically to ensure we can meet our legislative responsibility about how we handle individuals’ data.  </a:t>
            </a:r>
          </a:p>
          <a:p>
            <a:endParaRPr lang="en-GB" sz="1700" dirty="0">
              <a:latin typeface="Arial" panose="020B0604020202020204" pitchFamily="34" charset="0"/>
              <a:cs typeface="Arial" panose="020B0604020202020204" pitchFamily="34" charset="0"/>
            </a:endParaRPr>
          </a:p>
          <a:p>
            <a:r>
              <a:rPr lang="en-GB" sz="1700" b="1" dirty="0">
                <a:solidFill>
                  <a:srgbClr val="00B0F0"/>
                </a:solidFill>
                <a:latin typeface="Arial" panose="020B0604020202020204" pitchFamily="34" charset="0"/>
                <a:cs typeface="Arial" panose="020B0604020202020204" pitchFamily="34" charset="0"/>
              </a:rPr>
              <a:t>Subject access requests</a:t>
            </a:r>
            <a:endParaRPr lang="en-GB" sz="1700" dirty="0">
              <a:latin typeface="Arial" panose="020B0604020202020204" pitchFamily="34" charset="0"/>
              <a:cs typeface="Arial" panose="020B0604020202020204" pitchFamily="34" charset="0"/>
            </a:endParaRPr>
          </a:p>
          <a:p>
            <a:r>
              <a:rPr lang="en-GB" sz="1700" dirty="0">
                <a:latin typeface="Arial" panose="020B0604020202020204" pitchFamily="34" charset="0"/>
                <a:cs typeface="Arial" panose="020B0604020202020204" pitchFamily="34" charset="0"/>
              </a:rPr>
              <a:t>A subject access request is something that anyone can make of an organisation who hold data on them so they can see what information they have. When a subject access request is made the organisation needs to share all data held on that person within a fixed timescale, including that held at a local level and by volunteers.</a:t>
            </a:r>
          </a:p>
          <a:p>
            <a:endParaRPr lang="en-GB" sz="1700" dirty="0">
              <a:latin typeface="Arial" panose="020B0604020202020204" pitchFamily="34" charset="0"/>
              <a:cs typeface="Arial" panose="020B0604020202020204" pitchFamily="34" charset="0"/>
            </a:endParaRPr>
          </a:p>
          <a:p>
            <a:r>
              <a:rPr lang="en-GB" sz="1700" b="1" dirty="0">
                <a:solidFill>
                  <a:srgbClr val="00B0F0"/>
                </a:solidFill>
                <a:latin typeface="Arial" panose="020B0604020202020204" pitchFamily="34" charset="0"/>
                <a:cs typeface="Arial" panose="020B0604020202020204" pitchFamily="34" charset="0"/>
              </a:rPr>
              <a:t>Right to be forgotten</a:t>
            </a:r>
          </a:p>
          <a:p>
            <a:r>
              <a:rPr lang="en-GB" sz="1700" dirty="0">
                <a:latin typeface="Arial" panose="020B0604020202020204" pitchFamily="34" charset="0"/>
                <a:cs typeface="Arial" panose="020B0604020202020204" pitchFamily="34" charset="0"/>
              </a:rPr>
              <a:t>We have already covered how individuals have the right to withdraw their consent from being contacted by an organisation in anyway. This stops any ongoing contact but the organisation may still hold data on them. If an individual exercises their right to be forgotten this mean the organisation must delete any data they hold on that person.  </a:t>
            </a:r>
          </a:p>
          <a:p>
            <a:endParaRPr lang="en-GB" sz="1700" dirty="0">
              <a:latin typeface="Arial" panose="020B0604020202020204" pitchFamily="34" charset="0"/>
              <a:cs typeface="Arial" panose="020B0604020202020204" pitchFamily="34" charset="0"/>
            </a:endParaRPr>
          </a:p>
          <a:p>
            <a:r>
              <a:rPr lang="en-GB" sz="1700" dirty="0">
                <a:latin typeface="Arial" panose="020B0604020202020204" pitchFamily="34" charset="0"/>
                <a:cs typeface="Arial" panose="020B0604020202020204" pitchFamily="34" charset="0"/>
              </a:rPr>
              <a:t>If you receive a </a:t>
            </a:r>
            <a:r>
              <a:rPr lang="en-GB" sz="1700" b="1" dirty="0">
                <a:solidFill>
                  <a:srgbClr val="00B0F0"/>
                </a:solidFill>
                <a:latin typeface="Arial" panose="020B0604020202020204" pitchFamily="34" charset="0"/>
                <a:cs typeface="Arial" panose="020B0604020202020204" pitchFamily="34" charset="0"/>
              </a:rPr>
              <a:t>Subject access request</a:t>
            </a:r>
            <a:r>
              <a:rPr lang="en-GB" sz="1700" dirty="0">
                <a:latin typeface="Arial" panose="020B0604020202020204" pitchFamily="34" charset="0"/>
                <a:cs typeface="Arial" panose="020B0604020202020204" pitchFamily="34" charset="0"/>
              </a:rPr>
              <a:t> or a </a:t>
            </a:r>
            <a:r>
              <a:rPr lang="en-GB" sz="1700" b="1" dirty="0">
                <a:solidFill>
                  <a:srgbClr val="00B0F0"/>
                </a:solidFill>
                <a:latin typeface="Arial" panose="020B0604020202020204" pitchFamily="34" charset="0"/>
                <a:cs typeface="Arial" panose="020B0604020202020204" pitchFamily="34" charset="0"/>
              </a:rPr>
              <a:t>Right to be forgotten</a:t>
            </a:r>
            <a:r>
              <a:rPr lang="en-GB" sz="1700" dirty="0">
                <a:latin typeface="Arial" panose="020B0604020202020204" pitchFamily="34" charset="0"/>
                <a:cs typeface="Arial" panose="020B0604020202020204" pitchFamily="34" charset="0"/>
              </a:rPr>
              <a:t> request, please notify the Data Protection Officer by emailing </a:t>
            </a:r>
            <a:r>
              <a:rPr lang="en-GB" sz="1700" dirty="0">
                <a:latin typeface="Arial" panose="020B0604020202020204" pitchFamily="34" charset="0"/>
                <a:cs typeface="Arial" panose="020B0604020202020204" pitchFamily="34" charset="0"/>
                <a:hlinkClick r:id="rId3"/>
              </a:rPr>
              <a:t>DataProtection@parkinsons.org.uk</a:t>
            </a:r>
            <a:r>
              <a:rPr lang="en-GB" sz="1700" dirty="0">
                <a:latin typeface="Arial" panose="020B0604020202020204" pitchFamily="34" charset="0"/>
                <a:cs typeface="Arial" panose="020B0604020202020204" pitchFamily="34" charset="0"/>
              </a:rPr>
              <a:t> immediately for further guidance. </a:t>
            </a:r>
          </a:p>
        </p:txBody>
      </p:sp>
      <p:sp>
        <p:nvSpPr>
          <p:cNvPr id="4" name="Rectangle 3">
            <a:extLst>
              <a:ext uri="{FF2B5EF4-FFF2-40B4-BE49-F238E27FC236}">
                <a16:creationId xmlns:a16="http://schemas.microsoft.com/office/drawing/2014/main" id="{6AD9E16C-B7BC-4E1F-9A21-46B8B5BD7DB1}"/>
              </a:ext>
            </a:extLst>
          </p:cNvPr>
          <p:cNvSpPr/>
          <p:nvPr/>
        </p:nvSpPr>
        <p:spPr>
          <a:xfrm>
            <a:off x="-540568" y="476672"/>
            <a:ext cx="10297144" cy="720080"/>
          </a:xfrm>
          <a:prstGeom prst="rect">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2800" dirty="0"/>
              <a:t>	</a:t>
            </a:r>
            <a:r>
              <a:rPr lang="en-GB" sz="2800" b="1" dirty="0">
                <a:latin typeface="Arial"/>
                <a:cs typeface="Arial"/>
              </a:rPr>
              <a:t>Subject access requests and right to </a:t>
            </a:r>
            <a:r>
              <a:rPr lang="en-GB" sz="2800" b="1">
                <a:latin typeface="Arial"/>
                <a:cs typeface="Arial"/>
              </a:rPr>
              <a:t>be forgotten</a:t>
            </a:r>
            <a:endParaRPr lang="en-GB" sz="2800" b="1" dirty="0">
              <a:latin typeface="Arial"/>
              <a:cs typeface="Arial"/>
            </a:endParaRPr>
          </a:p>
        </p:txBody>
      </p:sp>
    </p:spTree>
    <p:extLst>
      <p:ext uri="{BB962C8B-B14F-4D97-AF65-F5344CB8AC3E}">
        <p14:creationId xmlns:p14="http://schemas.microsoft.com/office/powerpoint/2010/main" val="299583155"/>
      </p:ext>
    </p:extLst>
  </p:cSld>
  <p:clrMapOvr>
    <a:masterClrMapping/>
  </p:clrMapOvr>
  <mc:AlternateContent xmlns:mc="http://schemas.openxmlformats.org/markup-compatibility/2006" xmlns:p14="http://schemas.microsoft.com/office/powerpoint/2010/main">
    <mc:Choice Requires="p14">
      <p:transition spd="med" p14:dur="700" advClick="0" advTm="6000">
        <p:fade/>
      </p:transition>
    </mc:Choice>
    <mc:Fallback xmlns="">
      <p:transition spd="med" advClick="0" advTm="6000">
        <p:fade/>
      </p:transition>
    </mc:Fallback>
  </mc:AlternateContent>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540568" y="476672"/>
            <a:ext cx="10297144" cy="720080"/>
          </a:xfrm>
          <a:prstGeom prst="rect">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2800" dirty="0"/>
              <a:t>	</a:t>
            </a:r>
            <a:r>
              <a:rPr lang="en-GB" sz="2800" b="1" dirty="0">
                <a:latin typeface="Arial"/>
                <a:cs typeface="Arial"/>
              </a:rPr>
              <a:t>Assessment</a:t>
            </a:r>
          </a:p>
        </p:txBody>
      </p:sp>
      <p:sp>
        <p:nvSpPr>
          <p:cNvPr id="4" name="TextBox 3">
            <a:extLst>
              <a:ext uri="{FF2B5EF4-FFF2-40B4-BE49-F238E27FC236}">
                <a16:creationId xmlns:a16="http://schemas.microsoft.com/office/drawing/2014/main" id="{06E4D625-4D7C-401E-9F34-377F262C11B8}"/>
              </a:ext>
            </a:extLst>
          </p:cNvPr>
          <p:cNvSpPr txBox="1"/>
          <p:nvPr/>
        </p:nvSpPr>
        <p:spPr>
          <a:xfrm>
            <a:off x="431540" y="1432857"/>
            <a:ext cx="8352928" cy="5324535"/>
          </a:xfrm>
          <a:prstGeom prst="rect">
            <a:avLst/>
          </a:prstGeom>
          <a:noFill/>
        </p:spPr>
        <p:txBody>
          <a:bodyPr wrap="square" rtlCol="0" anchor="t">
            <a:spAutoFit/>
          </a:bodyPr>
          <a:lstStyle/>
          <a:p>
            <a:r>
              <a:rPr lang="en-GB" sz="1700" dirty="0">
                <a:latin typeface="Arial" panose="020B0604020202020204" pitchFamily="34" charset="0"/>
                <a:cs typeface="Arial" panose="020B0604020202020204" pitchFamily="34" charset="0"/>
              </a:rPr>
              <a:t>1. I can ask for any type data from people because I might find it useful in the future.                                                                                                 							</a:t>
            </a:r>
            <a:r>
              <a:rPr lang="en-GB" sz="1700" b="1" dirty="0">
                <a:latin typeface="Arial" panose="020B0604020202020204" pitchFamily="34" charset="0"/>
                <a:cs typeface="Arial" panose="020B0604020202020204" pitchFamily="34" charset="0"/>
              </a:rPr>
              <a:t>True or False</a:t>
            </a:r>
          </a:p>
          <a:p>
            <a:endParaRPr lang="en-GB" sz="1700" b="1" dirty="0">
              <a:latin typeface="Arial" panose="020B0604020202020204" pitchFamily="34" charset="0"/>
              <a:cs typeface="Arial" panose="020B0604020202020204" pitchFamily="34" charset="0"/>
            </a:endParaRPr>
          </a:p>
          <a:p>
            <a:r>
              <a:rPr lang="en-GB" sz="1700" dirty="0">
                <a:latin typeface="Arial" panose="020B0604020202020204" pitchFamily="34" charset="0"/>
                <a:cs typeface="Arial" panose="020B0604020202020204" pitchFamily="34" charset="0"/>
              </a:rPr>
              <a:t>2. People must give a reason to unsubscribe from a mailing list? </a:t>
            </a:r>
          </a:p>
          <a:p>
            <a:r>
              <a:rPr lang="en-GB" sz="1700" dirty="0">
                <a:latin typeface="Arial" panose="020B0604020202020204" pitchFamily="34" charset="0"/>
                <a:cs typeface="Arial" panose="020B0604020202020204" pitchFamily="34" charset="0"/>
              </a:rPr>
              <a:t>							</a:t>
            </a:r>
            <a:r>
              <a:rPr lang="en-GB" sz="1700" b="1" dirty="0">
                <a:latin typeface="Arial" panose="020B0604020202020204" pitchFamily="34" charset="0"/>
                <a:cs typeface="Arial" panose="020B0604020202020204" pitchFamily="34" charset="0"/>
              </a:rPr>
              <a:t>True or False</a:t>
            </a:r>
          </a:p>
          <a:p>
            <a:endParaRPr lang="en-GB" sz="1700" dirty="0">
              <a:latin typeface="Arial" panose="020B0604020202020204" pitchFamily="34" charset="0"/>
              <a:cs typeface="Arial" panose="020B0604020202020204" pitchFamily="34" charset="0"/>
            </a:endParaRPr>
          </a:p>
          <a:p>
            <a:r>
              <a:rPr lang="en-GB" sz="1700" dirty="0">
                <a:latin typeface="Arial" panose="020B0604020202020204" pitchFamily="34" charset="0"/>
                <a:cs typeface="Arial" panose="020B0604020202020204" pitchFamily="34" charset="0"/>
              </a:rPr>
              <a:t>3. Why is it not suitable to use a shared email address such as						</a:t>
            </a:r>
            <a:r>
              <a:rPr lang="en-GB" sz="1700" u="sng" dirty="0">
                <a:solidFill>
                  <a:srgbClr val="0000FF"/>
                </a:solidFill>
                <a:latin typeface="Arial" panose="020B0604020202020204" pitchFamily="34" charset="0"/>
                <a:cs typeface="Arial" panose="020B0604020202020204" pitchFamily="34" charset="0"/>
              </a:rPr>
              <a:t>PearlandStewart@madeupemail.com</a:t>
            </a:r>
            <a:r>
              <a:rPr lang="en-GB" sz="1700" dirty="0">
                <a:latin typeface="Arial" panose="020B0604020202020204" pitchFamily="34" charset="0"/>
                <a:cs typeface="Arial" panose="020B0604020202020204" pitchFamily="34" charset="0"/>
              </a:rPr>
              <a:t>?</a:t>
            </a:r>
          </a:p>
          <a:p>
            <a:pPr marL="800100" lvl="1" indent="-342900">
              <a:buFont typeface="+mj-lt"/>
              <a:buAutoNum type="alphaLcPeriod"/>
            </a:pPr>
            <a:r>
              <a:rPr lang="en-GB" sz="1700" b="1" dirty="0">
                <a:latin typeface="Arial" panose="020B0604020202020204" pitchFamily="34" charset="0"/>
                <a:cs typeface="Arial" panose="020B0604020202020204" pitchFamily="34" charset="0"/>
              </a:rPr>
              <a:t>Some people might not like Stewart and it could put them off emailing for support</a:t>
            </a:r>
          </a:p>
          <a:p>
            <a:pPr marL="800100" lvl="1" indent="-342900">
              <a:buFont typeface="+mj-lt"/>
              <a:buAutoNum type="alphaLcPeriod"/>
            </a:pPr>
            <a:r>
              <a:rPr lang="en-GB" sz="1700" b="1" dirty="0">
                <a:latin typeface="Arial" panose="020B0604020202020204" pitchFamily="34" charset="0"/>
                <a:cs typeface="Arial" panose="020B0604020202020204" pitchFamily="34" charset="0"/>
              </a:rPr>
              <a:t>People need to know specifically who they are contacting and the person they are sharing their information with</a:t>
            </a:r>
          </a:p>
          <a:p>
            <a:pPr marL="800100" lvl="1" indent="-342900">
              <a:buFont typeface="+mj-lt"/>
              <a:buAutoNum type="alphaLcPeriod"/>
            </a:pPr>
            <a:r>
              <a:rPr lang="en-GB" sz="1700" b="1" dirty="0">
                <a:latin typeface="Arial" panose="020B0604020202020204" pitchFamily="34" charset="0"/>
                <a:cs typeface="Arial" panose="020B0604020202020204" pitchFamily="34" charset="0"/>
              </a:rPr>
              <a:t>You don’t think that their password is strong enough</a:t>
            </a:r>
          </a:p>
          <a:p>
            <a:endParaRPr lang="en-GB" sz="1700" dirty="0">
              <a:latin typeface="Arial" panose="020B0604020202020204" pitchFamily="34" charset="0"/>
              <a:cs typeface="Arial" panose="020B0604020202020204" pitchFamily="34" charset="0"/>
            </a:endParaRPr>
          </a:p>
          <a:p>
            <a:r>
              <a:rPr lang="en-GB" sz="1700" dirty="0">
                <a:latin typeface="Arial" panose="020B0604020202020204" pitchFamily="34" charset="0"/>
                <a:cs typeface="Arial" panose="020B0604020202020204" pitchFamily="34" charset="0"/>
              </a:rPr>
              <a:t>4. How long should you take to action a request to unsubscribe from a mailing list? </a:t>
            </a:r>
          </a:p>
          <a:p>
            <a:pPr marL="800100" lvl="1" indent="-342900">
              <a:buFont typeface="+mj-lt"/>
              <a:buAutoNum type="alphaLcPeriod"/>
            </a:pPr>
            <a:r>
              <a:rPr lang="en-GB" sz="1700" b="1" dirty="0">
                <a:latin typeface="Arial" panose="020B0604020202020204" pitchFamily="34" charset="0"/>
                <a:cs typeface="Arial" panose="020B0604020202020204" pitchFamily="34" charset="0"/>
              </a:rPr>
              <a:t>Immediately upon receipt of the request</a:t>
            </a:r>
          </a:p>
          <a:p>
            <a:pPr marL="800100" lvl="1" indent="-342900">
              <a:buFont typeface="+mj-lt"/>
              <a:buAutoNum type="alphaLcPeriod"/>
            </a:pPr>
            <a:r>
              <a:rPr lang="en-GB" sz="1700" b="1" dirty="0">
                <a:latin typeface="Arial" panose="020B0604020202020204" pitchFamily="34" charset="0"/>
                <a:cs typeface="Arial" panose="020B0604020202020204" pitchFamily="34" charset="0"/>
              </a:rPr>
              <a:t>Within 24 hours of receipt of request</a:t>
            </a:r>
          </a:p>
          <a:p>
            <a:pPr marL="800100" lvl="1" indent="-342900">
              <a:buFont typeface="+mj-lt"/>
              <a:buAutoNum type="alphaLcPeriod"/>
            </a:pPr>
            <a:r>
              <a:rPr lang="en-GB" sz="1700" b="1" dirty="0">
                <a:latin typeface="Arial" panose="020B0604020202020204" pitchFamily="34" charset="0"/>
                <a:cs typeface="Arial" panose="020B0604020202020204" pitchFamily="34" charset="0"/>
              </a:rPr>
              <a:t>As soon as you get round to it</a:t>
            </a:r>
          </a:p>
          <a:p>
            <a:pPr marL="800100" lvl="1" indent="-342900">
              <a:buFont typeface="+mj-lt"/>
              <a:buAutoNum type="alphaLcPeriod"/>
            </a:pPr>
            <a:r>
              <a:rPr lang="en-GB" sz="1700" b="1" dirty="0">
                <a:latin typeface="Arial" panose="020B0604020202020204" pitchFamily="34" charset="0"/>
                <a:cs typeface="Arial" panose="020B0604020202020204" pitchFamily="34" charset="0"/>
              </a:rPr>
              <a:t>You need to seek approval from your staff contact first</a:t>
            </a:r>
          </a:p>
        </p:txBody>
      </p:sp>
    </p:spTree>
    <p:extLst>
      <p:ext uri="{BB962C8B-B14F-4D97-AF65-F5344CB8AC3E}">
        <p14:creationId xmlns:p14="http://schemas.microsoft.com/office/powerpoint/2010/main" val="3019747237"/>
      </p:ext>
    </p:extLst>
  </p:cSld>
  <p:clrMapOvr>
    <a:masterClrMapping/>
  </p:clrMapOvr>
  <mc:AlternateContent xmlns:mc="http://schemas.openxmlformats.org/markup-compatibility/2006" xmlns:p14="http://schemas.microsoft.com/office/powerpoint/2010/main">
    <mc:Choice Requires="p14">
      <p:transition spd="med" p14:dur="700" advClick="0" advTm="6000">
        <p:fade/>
      </p:transition>
    </mc:Choice>
    <mc:Fallback xmlns="">
      <p:transition spd="med" advClick="0" advTm="6000">
        <p:fade/>
      </p:transition>
    </mc:Fallback>
  </mc:AlternateContent>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540568" y="476672"/>
            <a:ext cx="10297144" cy="720080"/>
          </a:xfrm>
          <a:prstGeom prst="rect">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2800" dirty="0"/>
              <a:t>	</a:t>
            </a:r>
            <a:r>
              <a:rPr lang="en-GB" sz="2800" b="1" dirty="0">
                <a:latin typeface="Arial"/>
                <a:cs typeface="Arial"/>
              </a:rPr>
              <a:t>Assessment</a:t>
            </a:r>
          </a:p>
        </p:txBody>
      </p:sp>
      <p:sp>
        <p:nvSpPr>
          <p:cNvPr id="4" name="TextBox 3">
            <a:extLst>
              <a:ext uri="{FF2B5EF4-FFF2-40B4-BE49-F238E27FC236}">
                <a16:creationId xmlns:a16="http://schemas.microsoft.com/office/drawing/2014/main" id="{06E4D625-4D7C-401E-9F34-377F262C11B8}"/>
              </a:ext>
            </a:extLst>
          </p:cNvPr>
          <p:cNvSpPr txBox="1"/>
          <p:nvPr/>
        </p:nvSpPr>
        <p:spPr>
          <a:xfrm>
            <a:off x="431540" y="1432857"/>
            <a:ext cx="8352928" cy="5324535"/>
          </a:xfrm>
          <a:prstGeom prst="rect">
            <a:avLst/>
          </a:prstGeom>
          <a:noFill/>
        </p:spPr>
        <p:txBody>
          <a:bodyPr wrap="square" rtlCol="0" anchor="t">
            <a:spAutoFit/>
          </a:bodyPr>
          <a:lstStyle/>
          <a:p>
            <a:r>
              <a:rPr lang="en-GB" sz="1700" dirty="0">
                <a:latin typeface="Arial" panose="020B0604020202020204" pitchFamily="34" charset="0"/>
                <a:cs typeface="Arial" panose="020B0604020202020204" pitchFamily="34" charset="0"/>
              </a:rPr>
              <a:t>1. I can ask for any type data from people because I might find it useful in the future.                                                                                                 							</a:t>
            </a:r>
            <a:endParaRPr lang="en-GB" sz="1700" b="1" dirty="0">
              <a:latin typeface="Arial" panose="020B0604020202020204" pitchFamily="34" charset="0"/>
              <a:cs typeface="Arial" panose="020B0604020202020204" pitchFamily="34" charset="0"/>
            </a:endParaRPr>
          </a:p>
          <a:p>
            <a:endParaRPr lang="en-GB" sz="1700" b="1" dirty="0">
              <a:latin typeface="Arial" panose="020B0604020202020204" pitchFamily="34" charset="0"/>
              <a:cs typeface="Arial" panose="020B0604020202020204" pitchFamily="34" charset="0"/>
            </a:endParaRPr>
          </a:p>
          <a:p>
            <a:r>
              <a:rPr lang="en-GB" sz="1700" dirty="0">
                <a:latin typeface="Arial" panose="020B0604020202020204" pitchFamily="34" charset="0"/>
                <a:cs typeface="Arial" panose="020B0604020202020204" pitchFamily="34" charset="0"/>
              </a:rPr>
              <a:t>2. People must give a reason to unsubscribe from a mailing list? </a:t>
            </a:r>
          </a:p>
          <a:p>
            <a:r>
              <a:rPr lang="en-GB" sz="1700" dirty="0">
                <a:latin typeface="Arial" panose="020B0604020202020204" pitchFamily="34" charset="0"/>
                <a:cs typeface="Arial" panose="020B0604020202020204" pitchFamily="34" charset="0"/>
              </a:rPr>
              <a:t>							</a:t>
            </a:r>
            <a:r>
              <a:rPr lang="en-GB" sz="1700" b="1" dirty="0">
                <a:latin typeface="Arial" panose="020B0604020202020204" pitchFamily="34" charset="0"/>
                <a:cs typeface="Arial" panose="020B0604020202020204" pitchFamily="34" charset="0"/>
              </a:rPr>
              <a:t>True or False</a:t>
            </a:r>
          </a:p>
          <a:p>
            <a:endParaRPr lang="en-GB" sz="1700" dirty="0">
              <a:latin typeface="Arial" panose="020B0604020202020204" pitchFamily="34" charset="0"/>
              <a:cs typeface="Arial" panose="020B0604020202020204" pitchFamily="34" charset="0"/>
            </a:endParaRPr>
          </a:p>
          <a:p>
            <a:r>
              <a:rPr lang="en-GB" sz="1700" dirty="0">
                <a:latin typeface="Arial" panose="020B0604020202020204" pitchFamily="34" charset="0"/>
                <a:cs typeface="Arial" panose="020B0604020202020204" pitchFamily="34" charset="0"/>
              </a:rPr>
              <a:t>3. Why is it not suitable to use a shared email address such as						</a:t>
            </a:r>
            <a:r>
              <a:rPr lang="en-GB" sz="1700" u="sng" dirty="0">
                <a:solidFill>
                  <a:srgbClr val="0000FF"/>
                </a:solidFill>
                <a:latin typeface="Arial" panose="020B0604020202020204" pitchFamily="34" charset="0"/>
                <a:cs typeface="Arial" panose="020B0604020202020204" pitchFamily="34" charset="0"/>
              </a:rPr>
              <a:t>PearlandStewart@madeupemail.com</a:t>
            </a:r>
            <a:r>
              <a:rPr lang="en-GB" sz="1700" dirty="0">
                <a:latin typeface="Arial" panose="020B0604020202020204" pitchFamily="34" charset="0"/>
                <a:cs typeface="Arial" panose="020B0604020202020204" pitchFamily="34" charset="0"/>
              </a:rPr>
              <a:t>?</a:t>
            </a:r>
          </a:p>
          <a:p>
            <a:pPr marL="800100" lvl="1" indent="-342900">
              <a:buFont typeface="+mj-lt"/>
              <a:buAutoNum type="alphaLcPeriod"/>
            </a:pPr>
            <a:r>
              <a:rPr lang="en-GB" sz="1700" b="1" dirty="0">
                <a:latin typeface="Arial" panose="020B0604020202020204" pitchFamily="34" charset="0"/>
                <a:cs typeface="Arial" panose="020B0604020202020204" pitchFamily="34" charset="0"/>
              </a:rPr>
              <a:t>Some people might not like Stewart and it could put them off emailing for support</a:t>
            </a:r>
          </a:p>
          <a:p>
            <a:pPr marL="800100" lvl="1" indent="-342900">
              <a:buFont typeface="+mj-lt"/>
              <a:buAutoNum type="alphaLcPeriod"/>
            </a:pPr>
            <a:r>
              <a:rPr lang="en-GB" sz="1700" b="1" dirty="0">
                <a:latin typeface="Arial" panose="020B0604020202020204" pitchFamily="34" charset="0"/>
                <a:cs typeface="Arial" panose="020B0604020202020204" pitchFamily="34" charset="0"/>
              </a:rPr>
              <a:t>People need to know specifically who they are contacting and the person they are sharing their information with</a:t>
            </a:r>
          </a:p>
          <a:p>
            <a:pPr marL="800100" lvl="1" indent="-342900">
              <a:buFont typeface="+mj-lt"/>
              <a:buAutoNum type="alphaLcPeriod"/>
            </a:pPr>
            <a:r>
              <a:rPr lang="en-GB" sz="1700" b="1" dirty="0">
                <a:latin typeface="Arial" panose="020B0604020202020204" pitchFamily="34" charset="0"/>
                <a:cs typeface="Arial" panose="020B0604020202020204" pitchFamily="34" charset="0"/>
              </a:rPr>
              <a:t>You don’t think that their password is strong enough</a:t>
            </a:r>
          </a:p>
          <a:p>
            <a:endParaRPr lang="en-GB" sz="1700" dirty="0">
              <a:latin typeface="Arial" panose="020B0604020202020204" pitchFamily="34" charset="0"/>
              <a:cs typeface="Arial" panose="020B0604020202020204" pitchFamily="34" charset="0"/>
            </a:endParaRPr>
          </a:p>
          <a:p>
            <a:r>
              <a:rPr lang="en-GB" sz="1700" dirty="0">
                <a:latin typeface="Arial" panose="020B0604020202020204" pitchFamily="34" charset="0"/>
                <a:cs typeface="Arial" panose="020B0604020202020204" pitchFamily="34" charset="0"/>
              </a:rPr>
              <a:t>4. How long should you take to action a request to unsubscribe from a mailing list? </a:t>
            </a:r>
          </a:p>
          <a:p>
            <a:pPr marL="800100" lvl="1" indent="-342900">
              <a:buFont typeface="+mj-lt"/>
              <a:buAutoNum type="alphaLcPeriod"/>
            </a:pPr>
            <a:r>
              <a:rPr lang="en-GB" sz="1700" b="1" dirty="0">
                <a:latin typeface="Arial" panose="020B0604020202020204" pitchFamily="34" charset="0"/>
                <a:cs typeface="Arial" panose="020B0604020202020204" pitchFamily="34" charset="0"/>
              </a:rPr>
              <a:t>Immediately upon receipt of the request</a:t>
            </a:r>
          </a:p>
          <a:p>
            <a:pPr marL="800100" lvl="1" indent="-342900">
              <a:buFont typeface="+mj-lt"/>
              <a:buAutoNum type="alphaLcPeriod"/>
            </a:pPr>
            <a:r>
              <a:rPr lang="en-GB" sz="1700" b="1" dirty="0">
                <a:latin typeface="Arial" panose="020B0604020202020204" pitchFamily="34" charset="0"/>
                <a:cs typeface="Arial" panose="020B0604020202020204" pitchFamily="34" charset="0"/>
              </a:rPr>
              <a:t>Within 24 hours of receipt of request</a:t>
            </a:r>
          </a:p>
          <a:p>
            <a:pPr marL="800100" lvl="1" indent="-342900">
              <a:buFont typeface="+mj-lt"/>
              <a:buAutoNum type="alphaLcPeriod"/>
            </a:pPr>
            <a:r>
              <a:rPr lang="en-GB" sz="1700" b="1" dirty="0">
                <a:latin typeface="Arial" panose="020B0604020202020204" pitchFamily="34" charset="0"/>
                <a:cs typeface="Arial" panose="020B0604020202020204" pitchFamily="34" charset="0"/>
              </a:rPr>
              <a:t>As soon as you get round to it</a:t>
            </a:r>
          </a:p>
          <a:p>
            <a:pPr marL="800100" lvl="1" indent="-342900">
              <a:buFont typeface="+mj-lt"/>
              <a:buAutoNum type="alphaLcPeriod"/>
            </a:pPr>
            <a:r>
              <a:rPr lang="en-GB" sz="1700" b="1" dirty="0">
                <a:latin typeface="Arial" panose="020B0604020202020204" pitchFamily="34" charset="0"/>
                <a:cs typeface="Arial" panose="020B0604020202020204" pitchFamily="34" charset="0"/>
              </a:rPr>
              <a:t>You need to seek approval from your staff contact first</a:t>
            </a:r>
          </a:p>
        </p:txBody>
      </p:sp>
      <p:sp>
        <p:nvSpPr>
          <p:cNvPr id="2" name="TextBox 1">
            <a:extLst>
              <a:ext uri="{FF2B5EF4-FFF2-40B4-BE49-F238E27FC236}">
                <a16:creationId xmlns:a16="http://schemas.microsoft.com/office/drawing/2014/main" id="{3AE3F492-9CDF-4186-A2EF-D9711717F1AF}"/>
              </a:ext>
            </a:extLst>
          </p:cNvPr>
          <p:cNvSpPr txBox="1"/>
          <p:nvPr/>
        </p:nvSpPr>
        <p:spPr>
          <a:xfrm>
            <a:off x="6714228" y="1952618"/>
            <a:ext cx="1077686" cy="353943"/>
          </a:xfrm>
          <a:prstGeom prst="rect">
            <a:avLst/>
          </a:prstGeom>
          <a:noFill/>
        </p:spPr>
        <p:txBody>
          <a:bodyPr wrap="square" rtlCol="0">
            <a:spAutoFit/>
          </a:bodyPr>
          <a:lstStyle/>
          <a:p>
            <a:r>
              <a:rPr lang="en-GB" sz="1700" b="1" dirty="0">
                <a:solidFill>
                  <a:srgbClr val="00B050"/>
                </a:solidFill>
                <a:latin typeface="Arial" panose="020B0604020202020204" pitchFamily="34" charset="0"/>
                <a:cs typeface="Arial" panose="020B0604020202020204" pitchFamily="34" charset="0"/>
              </a:rPr>
              <a:t>False</a:t>
            </a:r>
          </a:p>
        </p:txBody>
      </p:sp>
    </p:spTree>
    <p:extLst>
      <p:ext uri="{BB962C8B-B14F-4D97-AF65-F5344CB8AC3E}">
        <p14:creationId xmlns:p14="http://schemas.microsoft.com/office/powerpoint/2010/main" val="497319593"/>
      </p:ext>
    </p:extLst>
  </p:cSld>
  <p:clrMapOvr>
    <a:masterClrMapping/>
  </p:clrMapOvr>
  <mc:AlternateContent xmlns:mc="http://schemas.openxmlformats.org/markup-compatibility/2006" xmlns:p14="http://schemas.microsoft.com/office/powerpoint/2010/main">
    <mc:Choice Requires="p14">
      <p:transition spd="med" p14:dur="700" advClick="0" advTm="6000">
        <p:fade/>
      </p:transition>
    </mc:Choice>
    <mc:Fallback xmlns="">
      <p:transition spd="med" advClick="0" advTm="6000">
        <p:fade/>
      </p:transition>
    </mc:Fallback>
  </mc:AlternateContent>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540568" y="476672"/>
            <a:ext cx="10297144" cy="720080"/>
          </a:xfrm>
          <a:prstGeom prst="rect">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2800" dirty="0"/>
              <a:t>	</a:t>
            </a:r>
            <a:r>
              <a:rPr lang="en-GB" sz="2800" b="1" dirty="0">
                <a:latin typeface="Arial"/>
                <a:cs typeface="Arial"/>
              </a:rPr>
              <a:t>Assessment</a:t>
            </a:r>
          </a:p>
        </p:txBody>
      </p:sp>
      <p:sp>
        <p:nvSpPr>
          <p:cNvPr id="4" name="TextBox 3">
            <a:extLst>
              <a:ext uri="{FF2B5EF4-FFF2-40B4-BE49-F238E27FC236}">
                <a16:creationId xmlns:a16="http://schemas.microsoft.com/office/drawing/2014/main" id="{06E4D625-4D7C-401E-9F34-377F262C11B8}"/>
              </a:ext>
            </a:extLst>
          </p:cNvPr>
          <p:cNvSpPr txBox="1"/>
          <p:nvPr/>
        </p:nvSpPr>
        <p:spPr>
          <a:xfrm>
            <a:off x="431540" y="1432857"/>
            <a:ext cx="8352928" cy="5324535"/>
          </a:xfrm>
          <a:prstGeom prst="rect">
            <a:avLst/>
          </a:prstGeom>
          <a:noFill/>
        </p:spPr>
        <p:txBody>
          <a:bodyPr wrap="square" rtlCol="0" anchor="t">
            <a:spAutoFit/>
          </a:bodyPr>
          <a:lstStyle/>
          <a:p>
            <a:r>
              <a:rPr lang="en-GB" sz="1700" dirty="0">
                <a:latin typeface="Arial" panose="020B0604020202020204" pitchFamily="34" charset="0"/>
                <a:cs typeface="Arial" panose="020B0604020202020204" pitchFamily="34" charset="0"/>
              </a:rPr>
              <a:t>1. I can ask for any type data from people because I might find it useful in the future.                                                                                                 							</a:t>
            </a:r>
            <a:endParaRPr lang="en-GB" sz="1700" b="1" dirty="0">
              <a:latin typeface="Arial" panose="020B0604020202020204" pitchFamily="34" charset="0"/>
              <a:cs typeface="Arial" panose="020B0604020202020204" pitchFamily="34" charset="0"/>
            </a:endParaRPr>
          </a:p>
          <a:p>
            <a:endParaRPr lang="en-GB" sz="1700" b="1" dirty="0">
              <a:latin typeface="Arial" panose="020B0604020202020204" pitchFamily="34" charset="0"/>
              <a:cs typeface="Arial" panose="020B0604020202020204" pitchFamily="34" charset="0"/>
            </a:endParaRPr>
          </a:p>
          <a:p>
            <a:r>
              <a:rPr lang="en-GB" sz="1700" dirty="0">
                <a:latin typeface="Arial" panose="020B0604020202020204" pitchFamily="34" charset="0"/>
                <a:cs typeface="Arial" panose="020B0604020202020204" pitchFamily="34" charset="0"/>
              </a:rPr>
              <a:t>2. People must give a reason to unsubscribe from a mailing list? </a:t>
            </a:r>
          </a:p>
          <a:p>
            <a:r>
              <a:rPr lang="en-GB" sz="1700" dirty="0">
                <a:latin typeface="Arial" panose="020B0604020202020204" pitchFamily="34" charset="0"/>
                <a:cs typeface="Arial" panose="020B0604020202020204" pitchFamily="34" charset="0"/>
              </a:rPr>
              <a:t>							</a:t>
            </a:r>
            <a:endParaRPr lang="en-GB" sz="1700" b="1" dirty="0">
              <a:latin typeface="Arial" panose="020B0604020202020204" pitchFamily="34" charset="0"/>
              <a:cs typeface="Arial" panose="020B0604020202020204" pitchFamily="34" charset="0"/>
            </a:endParaRPr>
          </a:p>
          <a:p>
            <a:endParaRPr lang="en-GB" sz="1700" dirty="0">
              <a:latin typeface="Arial" panose="020B0604020202020204" pitchFamily="34" charset="0"/>
              <a:cs typeface="Arial" panose="020B0604020202020204" pitchFamily="34" charset="0"/>
            </a:endParaRPr>
          </a:p>
          <a:p>
            <a:r>
              <a:rPr lang="en-GB" sz="1700" dirty="0">
                <a:latin typeface="Arial" panose="020B0604020202020204" pitchFamily="34" charset="0"/>
                <a:cs typeface="Arial" panose="020B0604020202020204" pitchFamily="34" charset="0"/>
              </a:rPr>
              <a:t>3. Why is it not suitable to use a shared email address such as						</a:t>
            </a:r>
            <a:r>
              <a:rPr lang="en-GB" sz="1700" u="sng" dirty="0">
                <a:solidFill>
                  <a:srgbClr val="0000FF"/>
                </a:solidFill>
                <a:latin typeface="Arial" panose="020B0604020202020204" pitchFamily="34" charset="0"/>
                <a:cs typeface="Arial" panose="020B0604020202020204" pitchFamily="34" charset="0"/>
              </a:rPr>
              <a:t>PearlandStewart@madeupemail.com</a:t>
            </a:r>
            <a:r>
              <a:rPr lang="en-GB" sz="1700" dirty="0">
                <a:latin typeface="Arial" panose="020B0604020202020204" pitchFamily="34" charset="0"/>
                <a:cs typeface="Arial" panose="020B0604020202020204" pitchFamily="34" charset="0"/>
              </a:rPr>
              <a:t>?</a:t>
            </a:r>
          </a:p>
          <a:p>
            <a:pPr marL="800100" lvl="1" indent="-342900">
              <a:buFont typeface="+mj-lt"/>
              <a:buAutoNum type="alphaLcPeriod"/>
            </a:pPr>
            <a:r>
              <a:rPr lang="en-GB" sz="1700" b="1" dirty="0">
                <a:latin typeface="Arial" panose="020B0604020202020204" pitchFamily="34" charset="0"/>
                <a:cs typeface="Arial" panose="020B0604020202020204" pitchFamily="34" charset="0"/>
              </a:rPr>
              <a:t>Some people might not like Stewart and it could put them off emailing for support</a:t>
            </a:r>
          </a:p>
          <a:p>
            <a:pPr marL="800100" lvl="1" indent="-342900">
              <a:buFont typeface="+mj-lt"/>
              <a:buAutoNum type="alphaLcPeriod"/>
            </a:pPr>
            <a:r>
              <a:rPr lang="en-GB" sz="1700" b="1" dirty="0">
                <a:latin typeface="Arial" panose="020B0604020202020204" pitchFamily="34" charset="0"/>
                <a:cs typeface="Arial" panose="020B0604020202020204" pitchFamily="34" charset="0"/>
              </a:rPr>
              <a:t>People need to know specifically who they are contacting and the person they are sharing their information with</a:t>
            </a:r>
          </a:p>
          <a:p>
            <a:pPr marL="800100" lvl="1" indent="-342900">
              <a:buFont typeface="+mj-lt"/>
              <a:buAutoNum type="alphaLcPeriod"/>
            </a:pPr>
            <a:r>
              <a:rPr lang="en-GB" sz="1700" b="1" dirty="0">
                <a:latin typeface="Arial" panose="020B0604020202020204" pitchFamily="34" charset="0"/>
                <a:cs typeface="Arial" panose="020B0604020202020204" pitchFamily="34" charset="0"/>
              </a:rPr>
              <a:t>You don’t think that their password is strong enough</a:t>
            </a:r>
          </a:p>
          <a:p>
            <a:endParaRPr lang="en-GB" sz="1700" dirty="0">
              <a:latin typeface="Arial" panose="020B0604020202020204" pitchFamily="34" charset="0"/>
              <a:cs typeface="Arial" panose="020B0604020202020204" pitchFamily="34" charset="0"/>
            </a:endParaRPr>
          </a:p>
          <a:p>
            <a:r>
              <a:rPr lang="en-GB" sz="1700" dirty="0">
                <a:latin typeface="Arial" panose="020B0604020202020204" pitchFamily="34" charset="0"/>
                <a:cs typeface="Arial" panose="020B0604020202020204" pitchFamily="34" charset="0"/>
              </a:rPr>
              <a:t>4. How long should you take to action a request to unsubscribe from a mailing list? </a:t>
            </a:r>
          </a:p>
          <a:p>
            <a:pPr marL="800100" lvl="1" indent="-342900">
              <a:buFont typeface="+mj-lt"/>
              <a:buAutoNum type="alphaLcPeriod"/>
            </a:pPr>
            <a:r>
              <a:rPr lang="en-GB" sz="1700" b="1" dirty="0">
                <a:latin typeface="Arial" panose="020B0604020202020204" pitchFamily="34" charset="0"/>
                <a:cs typeface="Arial" panose="020B0604020202020204" pitchFamily="34" charset="0"/>
              </a:rPr>
              <a:t>Immediately upon receipt of the request</a:t>
            </a:r>
          </a:p>
          <a:p>
            <a:pPr marL="800100" lvl="1" indent="-342900">
              <a:buFont typeface="+mj-lt"/>
              <a:buAutoNum type="alphaLcPeriod"/>
            </a:pPr>
            <a:r>
              <a:rPr lang="en-GB" sz="1700" b="1" dirty="0">
                <a:latin typeface="Arial" panose="020B0604020202020204" pitchFamily="34" charset="0"/>
                <a:cs typeface="Arial" panose="020B0604020202020204" pitchFamily="34" charset="0"/>
              </a:rPr>
              <a:t>Within 24 hours of receipt of request</a:t>
            </a:r>
          </a:p>
          <a:p>
            <a:pPr marL="800100" lvl="1" indent="-342900">
              <a:buFont typeface="+mj-lt"/>
              <a:buAutoNum type="alphaLcPeriod"/>
            </a:pPr>
            <a:r>
              <a:rPr lang="en-GB" sz="1700" b="1" dirty="0">
                <a:latin typeface="Arial" panose="020B0604020202020204" pitchFamily="34" charset="0"/>
                <a:cs typeface="Arial" panose="020B0604020202020204" pitchFamily="34" charset="0"/>
              </a:rPr>
              <a:t>As soon as you get round to it</a:t>
            </a:r>
          </a:p>
          <a:p>
            <a:pPr marL="800100" lvl="1" indent="-342900">
              <a:buFont typeface="+mj-lt"/>
              <a:buAutoNum type="alphaLcPeriod"/>
            </a:pPr>
            <a:r>
              <a:rPr lang="en-GB" sz="1700" b="1" dirty="0">
                <a:latin typeface="Arial" panose="020B0604020202020204" pitchFamily="34" charset="0"/>
                <a:cs typeface="Arial" panose="020B0604020202020204" pitchFamily="34" charset="0"/>
              </a:rPr>
              <a:t>You need to seek approval from your staff contact first</a:t>
            </a:r>
          </a:p>
        </p:txBody>
      </p:sp>
      <p:sp>
        <p:nvSpPr>
          <p:cNvPr id="2" name="TextBox 1">
            <a:extLst>
              <a:ext uri="{FF2B5EF4-FFF2-40B4-BE49-F238E27FC236}">
                <a16:creationId xmlns:a16="http://schemas.microsoft.com/office/drawing/2014/main" id="{3AE3F492-9CDF-4186-A2EF-D9711717F1AF}"/>
              </a:ext>
            </a:extLst>
          </p:cNvPr>
          <p:cNvSpPr txBox="1"/>
          <p:nvPr/>
        </p:nvSpPr>
        <p:spPr>
          <a:xfrm>
            <a:off x="6714228" y="1952618"/>
            <a:ext cx="1077686" cy="353943"/>
          </a:xfrm>
          <a:prstGeom prst="rect">
            <a:avLst/>
          </a:prstGeom>
          <a:noFill/>
        </p:spPr>
        <p:txBody>
          <a:bodyPr wrap="square" rtlCol="0">
            <a:spAutoFit/>
          </a:bodyPr>
          <a:lstStyle/>
          <a:p>
            <a:r>
              <a:rPr lang="en-GB" sz="1700" b="1" dirty="0">
                <a:solidFill>
                  <a:srgbClr val="00B050"/>
                </a:solidFill>
                <a:latin typeface="Arial" panose="020B0604020202020204" pitchFamily="34" charset="0"/>
                <a:cs typeface="Arial" panose="020B0604020202020204" pitchFamily="34" charset="0"/>
              </a:rPr>
              <a:t>False</a:t>
            </a:r>
          </a:p>
        </p:txBody>
      </p:sp>
      <p:sp>
        <p:nvSpPr>
          <p:cNvPr id="5" name="TextBox 4">
            <a:extLst>
              <a:ext uri="{FF2B5EF4-FFF2-40B4-BE49-F238E27FC236}">
                <a16:creationId xmlns:a16="http://schemas.microsoft.com/office/drawing/2014/main" id="{81F41A48-A176-4677-8CBB-2AE3D2403CA4}"/>
              </a:ext>
            </a:extLst>
          </p:cNvPr>
          <p:cNvSpPr txBox="1"/>
          <p:nvPr/>
        </p:nvSpPr>
        <p:spPr>
          <a:xfrm>
            <a:off x="7630887" y="2729848"/>
            <a:ext cx="1077686" cy="353943"/>
          </a:xfrm>
          <a:prstGeom prst="rect">
            <a:avLst/>
          </a:prstGeom>
          <a:noFill/>
        </p:spPr>
        <p:txBody>
          <a:bodyPr wrap="square" rtlCol="0">
            <a:spAutoFit/>
          </a:bodyPr>
          <a:lstStyle/>
          <a:p>
            <a:r>
              <a:rPr lang="en-GB" sz="1700" b="1" dirty="0">
                <a:solidFill>
                  <a:srgbClr val="00B050"/>
                </a:solidFill>
                <a:latin typeface="Arial" panose="020B0604020202020204" pitchFamily="34" charset="0"/>
                <a:cs typeface="Arial" panose="020B0604020202020204" pitchFamily="34" charset="0"/>
              </a:rPr>
              <a:t>False</a:t>
            </a:r>
          </a:p>
        </p:txBody>
      </p:sp>
    </p:spTree>
    <p:extLst>
      <p:ext uri="{BB962C8B-B14F-4D97-AF65-F5344CB8AC3E}">
        <p14:creationId xmlns:p14="http://schemas.microsoft.com/office/powerpoint/2010/main" val="3071000955"/>
      </p:ext>
    </p:extLst>
  </p:cSld>
  <p:clrMapOvr>
    <a:masterClrMapping/>
  </p:clrMapOvr>
  <mc:AlternateContent xmlns:mc="http://schemas.openxmlformats.org/markup-compatibility/2006" xmlns:p14="http://schemas.microsoft.com/office/powerpoint/2010/main">
    <mc:Choice Requires="p14">
      <p:transition spd="med" p14:dur="700" advClick="0" advTm="6000">
        <p:fade/>
      </p:transition>
    </mc:Choice>
    <mc:Fallback xmlns="">
      <p:transition spd="med" advClick="0" advTm="6000">
        <p:fade/>
      </p:transition>
    </mc:Fallback>
  </mc:AlternateContent>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540568" y="476672"/>
            <a:ext cx="10297144" cy="720080"/>
          </a:xfrm>
          <a:prstGeom prst="rect">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2800" dirty="0"/>
              <a:t>	</a:t>
            </a:r>
            <a:r>
              <a:rPr lang="en-GB" sz="2800" b="1" dirty="0">
                <a:latin typeface="Arial"/>
                <a:cs typeface="Arial"/>
              </a:rPr>
              <a:t>Assessment</a:t>
            </a:r>
          </a:p>
        </p:txBody>
      </p:sp>
      <p:sp>
        <p:nvSpPr>
          <p:cNvPr id="4" name="TextBox 3">
            <a:extLst>
              <a:ext uri="{FF2B5EF4-FFF2-40B4-BE49-F238E27FC236}">
                <a16:creationId xmlns:a16="http://schemas.microsoft.com/office/drawing/2014/main" id="{06E4D625-4D7C-401E-9F34-377F262C11B8}"/>
              </a:ext>
            </a:extLst>
          </p:cNvPr>
          <p:cNvSpPr txBox="1"/>
          <p:nvPr/>
        </p:nvSpPr>
        <p:spPr>
          <a:xfrm>
            <a:off x="431540" y="1432857"/>
            <a:ext cx="8352928" cy="5324535"/>
          </a:xfrm>
          <a:prstGeom prst="rect">
            <a:avLst/>
          </a:prstGeom>
          <a:noFill/>
        </p:spPr>
        <p:txBody>
          <a:bodyPr wrap="square" rtlCol="0" anchor="t">
            <a:spAutoFit/>
          </a:bodyPr>
          <a:lstStyle/>
          <a:p>
            <a:r>
              <a:rPr lang="en-GB" sz="1700" dirty="0">
                <a:latin typeface="Arial" panose="020B0604020202020204" pitchFamily="34" charset="0"/>
                <a:cs typeface="Arial" panose="020B0604020202020204" pitchFamily="34" charset="0"/>
              </a:rPr>
              <a:t>1. I can ask for any type data from people because I might find it useful in the future.                                                                                                 							</a:t>
            </a:r>
            <a:endParaRPr lang="en-GB" sz="1700" b="1" dirty="0">
              <a:latin typeface="Arial" panose="020B0604020202020204" pitchFamily="34" charset="0"/>
              <a:cs typeface="Arial" panose="020B0604020202020204" pitchFamily="34" charset="0"/>
            </a:endParaRPr>
          </a:p>
          <a:p>
            <a:endParaRPr lang="en-GB" sz="1700" b="1" dirty="0">
              <a:latin typeface="Arial" panose="020B0604020202020204" pitchFamily="34" charset="0"/>
              <a:cs typeface="Arial" panose="020B0604020202020204" pitchFamily="34" charset="0"/>
            </a:endParaRPr>
          </a:p>
          <a:p>
            <a:r>
              <a:rPr lang="en-GB" sz="1700" dirty="0">
                <a:latin typeface="Arial" panose="020B0604020202020204" pitchFamily="34" charset="0"/>
                <a:cs typeface="Arial" panose="020B0604020202020204" pitchFamily="34" charset="0"/>
              </a:rPr>
              <a:t>2. People must give a reason to unsubscribe from a mailing list? </a:t>
            </a:r>
          </a:p>
          <a:p>
            <a:r>
              <a:rPr lang="en-GB" sz="1700" dirty="0">
                <a:latin typeface="Arial" panose="020B0604020202020204" pitchFamily="34" charset="0"/>
                <a:cs typeface="Arial" panose="020B0604020202020204" pitchFamily="34" charset="0"/>
              </a:rPr>
              <a:t>							</a:t>
            </a:r>
            <a:endParaRPr lang="en-GB" sz="1700" b="1" dirty="0">
              <a:latin typeface="Arial" panose="020B0604020202020204" pitchFamily="34" charset="0"/>
              <a:cs typeface="Arial" panose="020B0604020202020204" pitchFamily="34" charset="0"/>
            </a:endParaRPr>
          </a:p>
          <a:p>
            <a:endParaRPr lang="en-GB" sz="1700" dirty="0">
              <a:latin typeface="Arial" panose="020B0604020202020204" pitchFamily="34" charset="0"/>
              <a:cs typeface="Arial" panose="020B0604020202020204" pitchFamily="34" charset="0"/>
            </a:endParaRPr>
          </a:p>
          <a:p>
            <a:r>
              <a:rPr lang="en-GB" sz="1700" dirty="0">
                <a:latin typeface="Arial" panose="020B0604020202020204" pitchFamily="34" charset="0"/>
                <a:cs typeface="Arial" panose="020B0604020202020204" pitchFamily="34" charset="0"/>
              </a:rPr>
              <a:t>3. Why is it not suitable to use a shared email address such as						</a:t>
            </a:r>
            <a:r>
              <a:rPr lang="en-GB" sz="1700" u="sng" dirty="0">
                <a:solidFill>
                  <a:srgbClr val="0000FF"/>
                </a:solidFill>
                <a:latin typeface="Arial" panose="020B0604020202020204" pitchFamily="34" charset="0"/>
                <a:cs typeface="Arial" panose="020B0604020202020204" pitchFamily="34" charset="0"/>
              </a:rPr>
              <a:t>PearlandStewart@madeupemail.com</a:t>
            </a:r>
            <a:r>
              <a:rPr lang="en-GB" sz="1700" dirty="0">
                <a:latin typeface="Arial" panose="020B0604020202020204" pitchFamily="34" charset="0"/>
                <a:cs typeface="Arial" panose="020B0604020202020204" pitchFamily="34" charset="0"/>
              </a:rPr>
              <a:t>?</a:t>
            </a:r>
          </a:p>
          <a:p>
            <a:pPr marL="800100" lvl="1" indent="-342900">
              <a:buFont typeface="+mj-lt"/>
              <a:buAutoNum type="alphaLcPeriod"/>
            </a:pPr>
            <a:endParaRPr lang="en-GB" sz="1700" b="1" dirty="0">
              <a:solidFill>
                <a:srgbClr val="00B050"/>
              </a:solidFill>
              <a:latin typeface="Arial" panose="020B0604020202020204" pitchFamily="34" charset="0"/>
              <a:cs typeface="Arial" panose="020B0604020202020204" pitchFamily="34" charset="0"/>
            </a:endParaRPr>
          </a:p>
          <a:p>
            <a:pPr marL="800100" lvl="1" indent="-342900">
              <a:buFont typeface="+mj-lt"/>
              <a:buAutoNum type="alphaLcPeriod"/>
            </a:pPr>
            <a:endParaRPr lang="en-GB" sz="1700" b="1" dirty="0">
              <a:solidFill>
                <a:srgbClr val="00B050"/>
              </a:solidFill>
              <a:latin typeface="Arial" panose="020B0604020202020204" pitchFamily="34" charset="0"/>
              <a:cs typeface="Arial" panose="020B0604020202020204" pitchFamily="34" charset="0"/>
            </a:endParaRPr>
          </a:p>
          <a:p>
            <a:pPr marL="800100" lvl="1" indent="-342900">
              <a:buFont typeface="+mj-lt"/>
              <a:buAutoNum type="alphaLcPeriod" startAt="2"/>
            </a:pPr>
            <a:r>
              <a:rPr lang="en-GB" sz="1700" b="1" dirty="0">
                <a:solidFill>
                  <a:srgbClr val="00B050"/>
                </a:solidFill>
                <a:latin typeface="Arial" panose="020B0604020202020204" pitchFamily="34" charset="0"/>
                <a:cs typeface="Arial" panose="020B0604020202020204" pitchFamily="34" charset="0"/>
              </a:rPr>
              <a:t>People need to know specifically who they are contacting and the person they are sharing their information with</a:t>
            </a:r>
          </a:p>
          <a:p>
            <a:endParaRPr lang="en-GB" sz="1700" dirty="0">
              <a:latin typeface="Arial" panose="020B0604020202020204" pitchFamily="34" charset="0"/>
              <a:cs typeface="Arial" panose="020B0604020202020204" pitchFamily="34" charset="0"/>
            </a:endParaRPr>
          </a:p>
          <a:p>
            <a:endParaRPr lang="en-GB" sz="1700" dirty="0">
              <a:latin typeface="Arial" panose="020B0604020202020204" pitchFamily="34" charset="0"/>
              <a:cs typeface="Arial" panose="020B0604020202020204" pitchFamily="34" charset="0"/>
            </a:endParaRPr>
          </a:p>
          <a:p>
            <a:r>
              <a:rPr lang="en-GB" sz="1700" dirty="0">
                <a:latin typeface="Arial" panose="020B0604020202020204" pitchFamily="34" charset="0"/>
                <a:cs typeface="Arial" panose="020B0604020202020204" pitchFamily="34" charset="0"/>
              </a:rPr>
              <a:t>4. How long should you take to action a request to unsubscribe from a mailing list? </a:t>
            </a:r>
          </a:p>
          <a:p>
            <a:pPr marL="800100" lvl="1" indent="-342900">
              <a:buFont typeface="+mj-lt"/>
              <a:buAutoNum type="alphaLcPeriod"/>
            </a:pPr>
            <a:r>
              <a:rPr lang="en-GB" sz="1700" b="1" dirty="0">
                <a:latin typeface="Arial" panose="020B0604020202020204" pitchFamily="34" charset="0"/>
                <a:cs typeface="Arial" panose="020B0604020202020204" pitchFamily="34" charset="0"/>
              </a:rPr>
              <a:t>Immediately upon receipt of the request</a:t>
            </a:r>
          </a:p>
          <a:p>
            <a:pPr marL="800100" lvl="1" indent="-342900">
              <a:buFont typeface="+mj-lt"/>
              <a:buAutoNum type="alphaLcPeriod"/>
            </a:pPr>
            <a:r>
              <a:rPr lang="en-GB" sz="1700" b="1" dirty="0">
                <a:latin typeface="Arial" panose="020B0604020202020204" pitchFamily="34" charset="0"/>
                <a:cs typeface="Arial" panose="020B0604020202020204" pitchFamily="34" charset="0"/>
              </a:rPr>
              <a:t>Within 24 hours of receipt of request</a:t>
            </a:r>
          </a:p>
          <a:p>
            <a:pPr marL="800100" lvl="1" indent="-342900">
              <a:buFont typeface="+mj-lt"/>
              <a:buAutoNum type="alphaLcPeriod"/>
            </a:pPr>
            <a:r>
              <a:rPr lang="en-GB" sz="1700" b="1" dirty="0">
                <a:latin typeface="Arial" panose="020B0604020202020204" pitchFamily="34" charset="0"/>
                <a:cs typeface="Arial" panose="020B0604020202020204" pitchFamily="34" charset="0"/>
              </a:rPr>
              <a:t>As soon as you get round to it</a:t>
            </a:r>
          </a:p>
          <a:p>
            <a:pPr marL="800100" lvl="1" indent="-342900">
              <a:buFont typeface="+mj-lt"/>
              <a:buAutoNum type="alphaLcPeriod"/>
            </a:pPr>
            <a:r>
              <a:rPr lang="en-GB" sz="1700" b="1" dirty="0">
                <a:latin typeface="Arial" panose="020B0604020202020204" pitchFamily="34" charset="0"/>
                <a:cs typeface="Arial" panose="020B0604020202020204" pitchFamily="34" charset="0"/>
              </a:rPr>
              <a:t>You need to seek approval from your staff contact first</a:t>
            </a:r>
          </a:p>
        </p:txBody>
      </p:sp>
      <p:sp>
        <p:nvSpPr>
          <p:cNvPr id="2" name="TextBox 1">
            <a:extLst>
              <a:ext uri="{FF2B5EF4-FFF2-40B4-BE49-F238E27FC236}">
                <a16:creationId xmlns:a16="http://schemas.microsoft.com/office/drawing/2014/main" id="{3AE3F492-9CDF-4186-A2EF-D9711717F1AF}"/>
              </a:ext>
            </a:extLst>
          </p:cNvPr>
          <p:cNvSpPr txBox="1"/>
          <p:nvPr/>
        </p:nvSpPr>
        <p:spPr>
          <a:xfrm>
            <a:off x="6714228" y="1952618"/>
            <a:ext cx="1077686" cy="353943"/>
          </a:xfrm>
          <a:prstGeom prst="rect">
            <a:avLst/>
          </a:prstGeom>
          <a:noFill/>
        </p:spPr>
        <p:txBody>
          <a:bodyPr wrap="square" rtlCol="0">
            <a:spAutoFit/>
          </a:bodyPr>
          <a:lstStyle/>
          <a:p>
            <a:r>
              <a:rPr lang="en-GB" sz="1700" b="1" dirty="0">
                <a:solidFill>
                  <a:srgbClr val="00B050"/>
                </a:solidFill>
                <a:latin typeface="Arial" panose="020B0604020202020204" pitchFamily="34" charset="0"/>
                <a:cs typeface="Arial" panose="020B0604020202020204" pitchFamily="34" charset="0"/>
              </a:rPr>
              <a:t>False</a:t>
            </a:r>
          </a:p>
        </p:txBody>
      </p:sp>
      <p:sp>
        <p:nvSpPr>
          <p:cNvPr id="5" name="TextBox 4">
            <a:extLst>
              <a:ext uri="{FF2B5EF4-FFF2-40B4-BE49-F238E27FC236}">
                <a16:creationId xmlns:a16="http://schemas.microsoft.com/office/drawing/2014/main" id="{81F41A48-A176-4677-8CBB-2AE3D2403CA4}"/>
              </a:ext>
            </a:extLst>
          </p:cNvPr>
          <p:cNvSpPr txBox="1"/>
          <p:nvPr/>
        </p:nvSpPr>
        <p:spPr>
          <a:xfrm>
            <a:off x="7630887" y="2729848"/>
            <a:ext cx="1077686" cy="353943"/>
          </a:xfrm>
          <a:prstGeom prst="rect">
            <a:avLst/>
          </a:prstGeom>
          <a:noFill/>
        </p:spPr>
        <p:txBody>
          <a:bodyPr wrap="square" rtlCol="0">
            <a:spAutoFit/>
          </a:bodyPr>
          <a:lstStyle/>
          <a:p>
            <a:r>
              <a:rPr lang="en-GB" sz="1700" b="1" dirty="0">
                <a:solidFill>
                  <a:srgbClr val="00B050"/>
                </a:solidFill>
                <a:latin typeface="Arial" panose="020B0604020202020204" pitchFamily="34" charset="0"/>
                <a:cs typeface="Arial" panose="020B0604020202020204" pitchFamily="34" charset="0"/>
              </a:rPr>
              <a:t>False</a:t>
            </a:r>
          </a:p>
        </p:txBody>
      </p:sp>
    </p:spTree>
    <p:extLst>
      <p:ext uri="{BB962C8B-B14F-4D97-AF65-F5344CB8AC3E}">
        <p14:creationId xmlns:p14="http://schemas.microsoft.com/office/powerpoint/2010/main" val="2065320831"/>
      </p:ext>
    </p:extLst>
  </p:cSld>
  <p:clrMapOvr>
    <a:masterClrMapping/>
  </p:clrMapOvr>
  <mc:AlternateContent xmlns:mc="http://schemas.openxmlformats.org/markup-compatibility/2006" xmlns:p14="http://schemas.microsoft.com/office/powerpoint/2010/main">
    <mc:Choice Requires="p14">
      <p:transition spd="med" p14:dur="700" advClick="0" advTm="6000">
        <p:fade/>
      </p:transition>
    </mc:Choice>
    <mc:Fallback xmlns="">
      <p:transition spd="med" advClick="0" advTm="6000">
        <p:fade/>
      </p:transition>
    </mc:Fallback>
  </mc:AlternateContent>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540568" y="476672"/>
            <a:ext cx="10297144" cy="720080"/>
          </a:xfrm>
          <a:prstGeom prst="rect">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2800" dirty="0"/>
              <a:t>	</a:t>
            </a:r>
            <a:r>
              <a:rPr lang="en-GB" sz="2800" b="1" dirty="0">
                <a:latin typeface="Arial"/>
                <a:cs typeface="Arial"/>
              </a:rPr>
              <a:t>Assessment</a:t>
            </a:r>
          </a:p>
        </p:txBody>
      </p:sp>
      <p:sp>
        <p:nvSpPr>
          <p:cNvPr id="4" name="TextBox 3">
            <a:extLst>
              <a:ext uri="{FF2B5EF4-FFF2-40B4-BE49-F238E27FC236}">
                <a16:creationId xmlns:a16="http://schemas.microsoft.com/office/drawing/2014/main" id="{06E4D625-4D7C-401E-9F34-377F262C11B8}"/>
              </a:ext>
            </a:extLst>
          </p:cNvPr>
          <p:cNvSpPr txBox="1"/>
          <p:nvPr/>
        </p:nvSpPr>
        <p:spPr>
          <a:xfrm>
            <a:off x="431540" y="1432857"/>
            <a:ext cx="8352928" cy="4539704"/>
          </a:xfrm>
          <a:prstGeom prst="rect">
            <a:avLst/>
          </a:prstGeom>
          <a:noFill/>
        </p:spPr>
        <p:txBody>
          <a:bodyPr wrap="square" rtlCol="0" anchor="t">
            <a:spAutoFit/>
          </a:bodyPr>
          <a:lstStyle/>
          <a:p>
            <a:r>
              <a:rPr lang="en-GB" sz="1700" dirty="0">
                <a:latin typeface="Arial" panose="020B0604020202020204" pitchFamily="34" charset="0"/>
                <a:cs typeface="Arial" panose="020B0604020202020204" pitchFamily="34" charset="0"/>
              </a:rPr>
              <a:t>1. I can ask for any type data from people because I might find it useful in the future.                                                                                                 							</a:t>
            </a:r>
            <a:endParaRPr lang="en-GB" sz="1700" b="1" dirty="0">
              <a:latin typeface="Arial" panose="020B0604020202020204" pitchFamily="34" charset="0"/>
              <a:cs typeface="Arial" panose="020B0604020202020204" pitchFamily="34" charset="0"/>
            </a:endParaRPr>
          </a:p>
          <a:p>
            <a:endParaRPr lang="en-GB" sz="1700" b="1" dirty="0">
              <a:latin typeface="Arial" panose="020B0604020202020204" pitchFamily="34" charset="0"/>
              <a:cs typeface="Arial" panose="020B0604020202020204" pitchFamily="34" charset="0"/>
            </a:endParaRPr>
          </a:p>
          <a:p>
            <a:r>
              <a:rPr lang="en-GB" sz="1700" dirty="0">
                <a:latin typeface="Arial" panose="020B0604020202020204" pitchFamily="34" charset="0"/>
                <a:cs typeface="Arial" panose="020B0604020202020204" pitchFamily="34" charset="0"/>
              </a:rPr>
              <a:t>2. People must give a reason to unsubscribe from a mailing list? </a:t>
            </a:r>
          </a:p>
          <a:p>
            <a:r>
              <a:rPr lang="en-GB" sz="1700" dirty="0">
                <a:latin typeface="Arial" panose="020B0604020202020204" pitchFamily="34" charset="0"/>
                <a:cs typeface="Arial" panose="020B0604020202020204" pitchFamily="34" charset="0"/>
              </a:rPr>
              <a:t>							</a:t>
            </a:r>
            <a:endParaRPr lang="en-GB" sz="1700" b="1" dirty="0">
              <a:latin typeface="Arial" panose="020B0604020202020204" pitchFamily="34" charset="0"/>
              <a:cs typeface="Arial" panose="020B0604020202020204" pitchFamily="34" charset="0"/>
            </a:endParaRPr>
          </a:p>
          <a:p>
            <a:endParaRPr lang="en-GB" sz="1700" dirty="0">
              <a:latin typeface="Arial" panose="020B0604020202020204" pitchFamily="34" charset="0"/>
              <a:cs typeface="Arial" panose="020B0604020202020204" pitchFamily="34" charset="0"/>
            </a:endParaRPr>
          </a:p>
          <a:p>
            <a:r>
              <a:rPr lang="en-GB" sz="1700" dirty="0">
                <a:latin typeface="Arial" panose="020B0604020202020204" pitchFamily="34" charset="0"/>
                <a:cs typeface="Arial" panose="020B0604020202020204" pitchFamily="34" charset="0"/>
              </a:rPr>
              <a:t>3. Why is it not suitable to use a shared email address such as						</a:t>
            </a:r>
            <a:r>
              <a:rPr lang="en-GB" sz="1700" u="sng" dirty="0">
                <a:solidFill>
                  <a:srgbClr val="0000FF"/>
                </a:solidFill>
                <a:latin typeface="Arial" panose="020B0604020202020204" pitchFamily="34" charset="0"/>
                <a:cs typeface="Arial" panose="020B0604020202020204" pitchFamily="34" charset="0"/>
              </a:rPr>
              <a:t>PearlandStewart@madeupemail.com</a:t>
            </a:r>
            <a:r>
              <a:rPr lang="en-GB" sz="1700" dirty="0">
                <a:latin typeface="Arial" panose="020B0604020202020204" pitchFamily="34" charset="0"/>
                <a:cs typeface="Arial" panose="020B0604020202020204" pitchFamily="34" charset="0"/>
              </a:rPr>
              <a:t>?</a:t>
            </a:r>
          </a:p>
          <a:p>
            <a:pPr marL="800100" lvl="1" indent="-342900">
              <a:buFont typeface="+mj-lt"/>
              <a:buAutoNum type="alphaLcPeriod"/>
            </a:pPr>
            <a:endParaRPr lang="en-GB" sz="1700" b="1" dirty="0">
              <a:solidFill>
                <a:srgbClr val="00B050"/>
              </a:solidFill>
              <a:latin typeface="Arial" panose="020B0604020202020204" pitchFamily="34" charset="0"/>
              <a:cs typeface="Arial" panose="020B0604020202020204" pitchFamily="34" charset="0"/>
            </a:endParaRPr>
          </a:p>
          <a:p>
            <a:pPr marL="800100" lvl="1" indent="-342900">
              <a:buFont typeface="+mj-lt"/>
              <a:buAutoNum type="alphaLcPeriod"/>
            </a:pPr>
            <a:endParaRPr lang="en-GB" sz="1700" b="1" dirty="0">
              <a:solidFill>
                <a:srgbClr val="00B050"/>
              </a:solidFill>
              <a:latin typeface="Arial" panose="020B0604020202020204" pitchFamily="34" charset="0"/>
              <a:cs typeface="Arial" panose="020B0604020202020204" pitchFamily="34" charset="0"/>
            </a:endParaRPr>
          </a:p>
          <a:p>
            <a:pPr marL="800100" lvl="1" indent="-342900">
              <a:buFont typeface="+mj-lt"/>
              <a:buAutoNum type="alphaLcPeriod" startAt="2"/>
            </a:pPr>
            <a:r>
              <a:rPr lang="en-GB" sz="1700" b="1" dirty="0">
                <a:solidFill>
                  <a:srgbClr val="00B050"/>
                </a:solidFill>
                <a:latin typeface="Arial" panose="020B0604020202020204" pitchFamily="34" charset="0"/>
                <a:cs typeface="Arial" panose="020B0604020202020204" pitchFamily="34" charset="0"/>
              </a:rPr>
              <a:t>People need to know specifically who they are contacting and the person they are sharing their information with</a:t>
            </a:r>
          </a:p>
          <a:p>
            <a:endParaRPr lang="en-GB" sz="1700" dirty="0">
              <a:latin typeface="Arial" panose="020B0604020202020204" pitchFamily="34" charset="0"/>
              <a:cs typeface="Arial" panose="020B0604020202020204" pitchFamily="34" charset="0"/>
            </a:endParaRPr>
          </a:p>
          <a:p>
            <a:endParaRPr lang="en-GB" sz="1700" dirty="0">
              <a:latin typeface="Arial" panose="020B0604020202020204" pitchFamily="34" charset="0"/>
              <a:cs typeface="Arial" panose="020B0604020202020204" pitchFamily="34" charset="0"/>
            </a:endParaRPr>
          </a:p>
          <a:p>
            <a:r>
              <a:rPr lang="en-GB" sz="1700" dirty="0">
                <a:latin typeface="Arial" panose="020B0604020202020204" pitchFamily="34" charset="0"/>
                <a:cs typeface="Arial" panose="020B0604020202020204" pitchFamily="34" charset="0"/>
              </a:rPr>
              <a:t>4. How long should you take to action a request to unsubscribe from a mailing list? </a:t>
            </a:r>
          </a:p>
          <a:p>
            <a:pPr marL="800100" lvl="1" indent="-342900">
              <a:buFont typeface="+mj-lt"/>
              <a:buAutoNum type="alphaLcPeriod"/>
            </a:pPr>
            <a:r>
              <a:rPr lang="en-GB" sz="1700" b="1" dirty="0">
                <a:solidFill>
                  <a:srgbClr val="00B050"/>
                </a:solidFill>
                <a:latin typeface="Arial" panose="020B0604020202020204" pitchFamily="34" charset="0"/>
                <a:cs typeface="Arial" panose="020B0604020202020204" pitchFamily="34" charset="0"/>
              </a:rPr>
              <a:t>Immediately upon receipt of the request</a:t>
            </a:r>
          </a:p>
        </p:txBody>
      </p:sp>
      <p:sp>
        <p:nvSpPr>
          <p:cNvPr id="2" name="TextBox 1">
            <a:extLst>
              <a:ext uri="{FF2B5EF4-FFF2-40B4-BE49-F238E27FC236}">
                <a16:creationId xmlns:a16="http://schemas.microsoft.com/office/drawing/2014/main" id="{3AE3F492-9CDF-4186-A2EF-D9711717F1AF}"/>
              </a:ext>
            </a:extLst>
          </p:cNvPr>
          <p:cNvSpPr txBox="1"/>
          <p:nvPr/>
        </p:nvSpPr>
        <p:spPr>
          <a:xfrm>
            <a:off x="6714228" y="1952618"/>
            <a:ext cx="1077686" cy="353943"/>
          </a:xfrm>
          <a:prstGeom prst="rect">
            <a:avLst/>
          </a:prstGeom>
          <a:noFill/>
        </p:spPr>
        <p:txBody>
          <a:bodyPr wrap="square" rtlCol="0">
            <a:spAutoFit/>
          </a:bodyPr>
          <a:lstStyle/>
          <a:p>
            <a:r>
              <a:rPr lang="en-GB" sz="1700" b="1" dirty="0">
                <a:solidFill>
                  <a:srgbClr val="00B050"/>
                </a:solidFill>
                <a:latin typeface="Arial" panose="020B0604020202020204" pitchFamily="34" charset="0"/>
                <a:cs typeface="Arial" panose="020B0604020202020204" pitchFamily="34" charset="0"/>
              </a:rPr>
              <a:t>False</a:t>
            </a:r>
          </a:p>
        </p:txBody>
      </p:sp>
      <p:sp>
        <p:nvSpPr>
          <p:cNvPr id="5" name="TextBox 4">
            <a:extLst>
              <a:ext uri="{FF2B5EF4-FFF2-40B4-BE49-F238E27FC236}">
                <a16:creationId xmlns:a16="http://schemas.microsoft.com/office/drawing/2014/main" id="{81F41A48-A176-4677-8CBB-2AE3D2403CA4}"/>
              </a:ext>
            </a:extLst>
          </p:cNvPr>
          <p:cNvSpPr txBox="1"/>
          <p:nvPr/>
        </p:nvSpPr>
        <p:spPr>
          <a:xfrm>
            <a:off x="7630887" y="2729848"/>
            <a:ext cx="1077686" cy="353943"/>
          </a:xfrm>
          <a:prstGeom prst="rect">
            <a:avLst/>
          </a:prstGeom>
          <a:noFill/>
        </p:spPr>
        <p:txBody>
          <a:bodyPr wrap="square" rtlCol="0">
            <a:spAutoFit/>
          </a:bodyPr>
          <a:lstStyle/>
          <a:p>
            <a:r>
              <a:rPr lang="en-GB" sz="1700" b="1" dirty="0">
                <a:solidFill>
                  <a:srgbClr val="00B050"/>
                </a:solidFill>
                <a:latin typeface="Arial" panose="020B0604020202020204" pitchFamily="34" charset="0"/>
                <a:cs typeface="Arial" panose="020B0604020202020204" pitchFamily="34" charset="0"/>
              </a:rPr>
              <a:t>False</a:t>
            </a:r>
          </a:p>
        </p:txBody>
      </p:sp>
    </p:spTree>
    <p:extLst>
      <p:ext uri="{BB962C8B-B14F-4D97-AF65-F5344CB8AC3E}">
        <p14:creationId xmlns:p14="http://schemas.microsoft.com/office/powerpoint/2010/main" val="424812556"/>
      </p:ext>
    </p:extLst>
  </p:cSld>
  <p:clrMapOvr>
    <a:masterClrMapping/>
  </p:clrMapOvr>
  <mc:AlternateContent xmlns:mc="http://schemas.openxmlformats.org/markup-compatibility/2006" xmlns:p14="http://schemas.microsoft.com/office/powerpoint/2010/main">
    <mc:Choice Requires="p14">
      <p:transition spd="med" p14:dur="700" advClick="0" advTm="6000">
        <p:fade/>
      </p:transition>
    </mc:Choice>
    <mc:Fallback xmlns="">
      <p:transition spd="med" advClick="0" advTm="6000">
        <p:fade/>
      </p:transition>
    </mc:Fallback>
  </mc:AlternateContent>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540568" y="476672"/>
            <a:ext cx="10297144" cy="720080"/>
          </a:xfrm>
          <a:prstGeom prst="rect">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2800" dirty="0"/>
              <a:t>	</a:t>
            </a:r>
            <a:r>
              <a:rPr lang="en-GB" sz="2800" b="1" dirty="0">
                <a:latin typeface="Arial"/>
                <a:cs typeface="Arial"/>
              </a:rPr>
              <a:t>Assessment</a:t>
            </a:r>
          </a:p>
        </p:txBody>
      </p:sp>
      <p:sp>
        <p:nvSpPr>
          <p:cNvPr id="2" name="Rectangle 1">
            <a:extLst>
              <a:ext uri="{FF2B5EF4-FFF2-40B4-BE49-F238E27FC236}">
                <a16:creationId xmlns:a16="http://schemas.microsoft.com/office/drawing/2014/main" id="{D425DC6E-E477-4BF6-ACFF-1EF373180ED3}"/>
              </a:ext>
            </a:extLst>
          </p:cNvPr>
          <p:cNvSpPr/>
          <p:nvPr/>
        </p:nvSpPr>
        <p:spPr>
          <a:xfrm>
            <a:off x="539552" y="1556792"/>
            <a:ext cx="8208912" cy="2308324"/>
          </a:xfrm>
          <a:prstGeom prst="rect">
            <a:avLst/>
          </a:prstGeom>
        </p:spPr>
        <p:txBody>
          <a:bodyPr wrap="square">
            <a:spAutoFit/>
          </a:bodyPr>
          <a:lstStyle/>
          <a:p>
            <a:r>
              <a:rPr lang="en-GB" dirty="0">
                <a:latin typeface="Arial" panose="020B0604020202020204" pitchFamily="34" charset="0"/>
                <a:cs typeface="Arial" panose="020B0604020202020204" pitchFamily="34" charset="0"/>
              </a:rPr>
              <a:t>5. Who should you notify first if you think there might have been a data breach?</a:t>
            </a:r>
          </a:p>
          <a:p>
            <a:pPr marL="800100" lvl="1" indent="-342900">
              <a:buFont typeface="+mj-lt"/>
              <a:buAutoNum type="alphaLcPeriod"/>
            </a:pPr>
            <a:r>
              <a:rPr lang="en-GB" b="1" dirty="0">
                <a:latin typeface="Arial" panose="020B0604020202020204" pitchFamily="34" charset="0"/>
                <a:cs typeface="Arial" panose="020B0604020202020204" pitchFamily="34" charset="0"/>
              </a:rPr>
              <a:t>Your staff contact</a:t>
            </a:r>
          </a:p>
          <a:p>
            <a:pPr marL="800100" lvl="1" indent="-342900">
              <a:buFont typeface="+mj-lt"/>
              <a:buAutoNum type="alphaLcPeriod"/>
            </a:pPr>
            <a:r>
              <a:rPr lang="en-GB" b="1" dirty="0">
                <a:latin typeface="Arial" panose="020B0604020202020204" pitchFamily="34" charset="0"/>
                <a:cs typeface="Arial" panose="020B0604020202020204" pitchFamily="34" charset="0"/>
              </a:rPr>
              <a:t>The Information Commissioner’s Office</a:t>
            </a:r>
          </a:p>
          <a:p>
            <a:pPr marL="800100" lvl="1" indent="-342900">
              <a:buFont typeface="+mj-lt"/>
              <a:buAutoNum type="alphaLcPeriod"/>
            </a:pPr>
            <a:r>
              <a:rPr lang="en-GB" b="1" dirty="0">
                <a:latin typeface="Arial" panose="020B0604020202020204" pitchFamily="34" charset="0"/>
                <a:cs typeface="Arial" panose="020B0604020202020204" pitchFamily="34" charset="0"/>
              </a:rPr>
              <a:t>DataProtection@Parkinsons.org.uk</a:t>
            </a:r>
          </a:p>
          <a:p>
            <a:pPr marL="800100" lvl="1" indent="-342900">
              <a:buFont typeface="+mj-lt"/>
              <a:buAutoNum type="alphaLcPeriod"/>
            </a:pPr>
            <a:r>
              <a:rPr lang="en-GB" b="1" dirty="0">
                <a:latin typeface="Arial" panose="020B0604020202020204" pitchFamily="34" charset="0"/>
                <a:cs typeface="Arial" panose="020B0604020202020204" pitchFamily="34" charset="0"/>
              </a:rPr>
              <a:t>The person/people affected</a:t>
            </a:r>
          </a:p>
          <a:p>
            <a:pPr marL="800100" lvl="1" indent="-342900">
              <a:buFont typeface="+mj-lt"/>
              <a:buAutoNum type="alphaLcPeriod"/>
            </a:pPr>
            <a:r>
              <a:rPr lang="en-GB" b="1" dirty="0">
                <a:latin typeface="Arial" panose="020B0604020202020204" pitchFamily="34" charset="0"/>
                <a:cs typeface="Arial" panose="020B0604020202020204" pitchFamily="34" charset="0"/>
              </a:rPr>
              <a:t>No one and just hope it goes away</a:t>
            </a:r>
          </a:p>
          <a:p>
            <a:endParaRPr lang="en-GB" dirty="0"/>
          </a:p>
          <a:p>
            <a:endParaRPr lang="en-GB" dirty="0"/>
          </a:p>
        </p:txBody>
      </p:sp>
      <p:sp>
        <p:nvSpPr>
          <p:cNvPr id="5" name="Rectangle 4">
            <a:extLst>
              <a:ext uri="{FF2B5EF4-FFF2-40B4-BE49-F238E27FC236}">
                <a16:creationId xmlns:a16="http://schemas.microsoft.com/office/drawing/2014/main" id="{63B9E497-F35A-46B4-BF7E-A2AEBBAD47F7}"/>
              </a:ext>
            </a:extLst>
          </p:cNvPr>
          <p:cNvSpPr/>
          <p:nvPr/>
        </p:nvSpPr>
        <p:spPr>
          <a:xfrm>
            <a:off x="-540568" y="3837826"/>
            <a:ext cx="10297144" cy="2448272"/>
          </a:xfrm>
          <a:prstGeom prst="rect">
            <a:avLst/>
          </a:prstGeom>
          <a:no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700" dirty="0">
                <a:solidFill>
                  <a:srgbClr val="00B0F0"/>
                </a:solidFill>
                <a:latin typeface="Arial" panose="020B0604020202020204" pitchFamily="34" charset="0"/>
                <a:cs typeface="Arial" panose="020B0604020202020204" pitchFamily="34" charset="0"/>
              </a:rPr>
              <a:t>Congratulations</a:t>
            </a:r>
          </a:p>
          <a:p>
            <a:pPr algn="ctr"/>
            <a:r>
              <a:rPr lang="en-GB" sz="2700" dirty="0">
                <a:solidFill>
                  <a:srgbClr val="000000"/>
                </a:solidFill>
                <a:latin typeface="Arial" panose="020B0604020202020204" pitchFamily="34" charset="0"/>
                <a:cs typeface="Arial" panose="020B0604020202020204" pitchFamily="34" charset="0"/>
              </a:rPr>
              <a:t>You have almost completed your Data Protection training.</a:t>
            </a:r>
            <a:r>
              <a:rPr lang="en-GB" sz="2800" dirty="0">
                <a:solidFill>
                  <a:srgbClr val="000000"/>
                </a:solidFill>
                <a:latin typeface="Arial" panose="020B0604020202020204" pitchFamily="34" charset="0"/>
                <a:cs typeface="Arial" panose="020B0604020202020204" pitchFamily="34" charset="0"/>
              </a:rPr>
              <a:t> </a:t>
            </a:r>
            <a:endParaRPr lang="en-GB" dirty="0">
              <a:solidFill>
                <a:srgbClr val="000000"/>
              </a:solidFill>
              <a:latin typeface="Calibri"/>
              <a:cs typeface="Calibri"/>
            </a:endParaRPr>
          </a:p>
          <a:p>
            <a:endParaRPr lang="en-GB" sz="2800" dirty="0">
              <a:solidFill>
                <a:srgbClr val="00B0F0"/>
              </a:solidFill>
              <a:latin typeface="Arial" panose="020B0604020202020204" pitchFamily="34" charset="0"/>
              <a:cs typeface="Arial" panose="020B0604020202020204" pitchFamily="34" charset="0"/>
            </a:endParaRPr>
          </a:p>
          <a:p>
            <a:pPr algn="ctr"/>
            <a:r>
              <a:rPr lang="en-GB" sz="2400" dirty="0">
                <a:solidFill>
                  <a:srgbClr val="00B0F0"/>
                </a:solidFill>
                <a:latin typeface="Arial" panose="020B0604020202020204" pitchFamily="34" charset="0"/>
                <a:cs typeface="Arial" panose="020B0604020202020204" pitchFamily="34" charset="0"/>
              </a:rPr>
              <a:t>Please click through for the final few pointers </a:t>
            </a:r>
          </a:p>
          <a:p>
            <a:pPr algn="ctr"/>
            <a:r>
              <a:rPr lang="en-GB" sz="2400" dirty="0">
                <a:solidFill>
                  <a:srgbClr val="00B0F0"/>
                </a:solidFill>
                <a:latin typeface="Arial" panose="020B0604020202020204" pitchFamily="34" charset="0"/>
                <a:cs typeface="Arial" panose="020B0604020202020204" pitchFamily="34" charset="0"/>
              </a:rPr>
              <a:t>and one last important action.</a:t>
            </a:r>
          </a:p>
        </p:txBody>
      </p:sp>
    </p:spTree>
    <p:extLst>
      <p:ext uri="{BB962C8B-B14F-4D97-AF65-F5344CB8AC3E}">
        <p14:creationId xmlns:p14="http://schemas.microsoft.com/office/powerpoint/2010/main" val="1543349487"/>
      </p:ext>
    </p:extLst>
  </p:cSld>
  <p:clrMapOvr>
    <a:masterClrMapping/>
  </p:clrMapOvr>
  <mc:AlternateContent xmlns:mc="http://schemas.openxmlformats.org/markup-compatibility/2006" xmlns:p14="http://schemas.microsoft.com/office/powerpoint/2010/main">
    <mc:Choice Requires="p14">
      <p:transition spd="med" p14:dur="700" advClick="0" advTm="6000">
        <p:fade/>
      </p:transition>
    </mc:Choice>
    <mc:Fallback xmlns="">
      <p:transition spd="med" advClick="0" advTm="6000">
        <p:fade/>
      </p:transition>
    </mc:Fallback>
  </mc:AlternateContent>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540568" y="476672"/>
            <a:ext cx="10297144" cy="720080"/>
          </a:xfrm>
          <a:prstGeom prst="rect">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2800" dirty="0"/>
              <a:t>	</a:t>
            </a:r>
            <a:r>
              <a:rPr lang="en-GB" sz="2800" b="1" dirty="0">
                <a:latin typeface="Arial"/>
                <a:cs typeface="Arial"/>
              </a:rPr>
              <a:t>Assessment</a:t>
            </a:r>
          </a:p>
        </p:txBody>
      </p:sp>
      <p:sp>
        <p:nvSpPr>
          <p:cNvPr id="2" name="Rectangle 1">
            <a:extLst>
              <a:ext uri="{FF2B5EF4-FFF2-40B4-BE49-F238E27FC236}">
                <a16:creationId xmlns:a16="http://schemas.microsoft.com/office/drawing/2014/main" id="{D425DC6E-E477-4BF6-ACFF-1EF373180ED3}"/>
              </a:ext>
            </a:extLst>
          </p:cNvPr>
          <p:cNvSpPr/>
          <p:nvPr/>
        </p:nvSpPr>
        <p:spPr>
          <a:xfrm>
            <a:off x="539552" y="1556792"/>
            <a:ext cx="8208912" cy="2031325"/>
          </a:xfrm>
          <a:prstGeom prst="rect">
            <a:avLst/>
          </a:prstGeom>
        </p:spPr>
        <p:txBody>
          <a:bodyPr wrap="square">
            <a:spAutoFit/>
          </a:bodyPr>
          <a:lstStyle/>
          <a:p>
            <a:r>
              <a:rPr lang="en-GB" dirty="0">
                <a:latin typeface="Arial" panose="020B0604020202020204" pitchFamily="34" charset="0"/>
                <a:cs typeface="Arial" panose="020B0604020202020204" pitchFamily="34" charset="0"/>
              </a:rPr>
              <a:t>5. Who should you notify first if you think there might have been a data breach?</a:t>
            </a:r>
          </a:p>
          <a:p>
            <a:pPr marL="800100" lvl="1" indent="-342900">
              <a:buFont typeface="+mj-lt"/>
              <a:buAutoNum type="alphaLcPeriod"/>
            </a:pPr>
            <a:endParaRPr lang="en-GB" b="1" dirty="0">
              <a:latin typeface="Arial" panose="020B0604020202020204" pitchFamily="34" charset="0"/>
              <a:cs typeface="Arial" panose="020B0604020202020204" pitchFamily="34" charset="0"/>
            </a:endParaRPr>
          </a:p>
          <a:p>
            <a:pPr marL="800100" lvl="1" indent="-342900">
              <a:buFont typeface="+mj-lt"/>
              <a:buAutoNum type="alphaLcPeriod"/>
            </a:pPr>
            <a:endParaRPr lang="en-GB" b="1" dirty="0">
              <a:latin typeface="Arial" panose="020B0604020202020204" pitchFamily="34" charset="0"/>
              <a:cs typeface="Arial" panose="020B0604020202020204" pitchFamily="34" charset="0"/>
            </a:endParaRPr>
          </a:p>
          <a:p>
            <a:pPr marL="800100" lvl="1" indent="-342900">
              <a:buFont typeface="+mj-lt"/>
              <a:buAutoNum type="alphaLcPeriod" startAt="3"/>
            </a:pPr>
            <a:r>
              <a:rPr lang="en-GB" b="1" dirty="0">
                <a:solidFill>
                  <a:srgbClr val="00B050"/>
                </a:solidFill>
                <a:latin typeface="Arial" panose="020B0604020202020204" pitchFamily="34" charset="0"/>
                <a:cs typeface="Arial" panose="020B0604020202020204" pitchFamily="34" charset="0"/>
              </a:rPr>
              <a:t>DataProtection@Parkinsons.org.uk</a:t>
            </a:r>
          </a:p>
          <a:p>
            <a:pPr marL="800100" lvl="1" indent="-342900">
              <a:buFont typeface="+mj-lt"/>
              <a:buAutoNum type="alphaLcPeriod" startAt="3"/>
            </a:pPr>
            <a:endParaRPr lang="en-GB" b="1" dirty="0">
              <a:latin typeface="Arial" panose="020B0604020202020204" pitchFamily="34" charset="0"/>
              <a:cs typeface="Arial" panose="020B0604020202020204" pitchFamily="34" charset="0"/>
            </a:endParaRPr>
          </a:p>
          <a:p>
            <a:endParaRPr lang="en-GB" dirty="0"/>
          </a:p>
          <a:p>
            <a:endParaRPr lang="en-GB" dirty="0"/>
          </a:p>
        </p:txBody>
      </p:sp>
      <p:sp>
        <p:nvSpPr>
          <p:cNvPr id="5" name="Rectangle 4">
            <a:extLst>
              <a:ext uri="{FF2B5EF4-FFF2-40B4-BE49-F238E27FC236}">
                <a16:creationId xmlns:a16="http://schemas.microsoft.com/office/drawing/2014/main" id="{63B9E497-F35A-46B4-BF7E-A2AEBBAD47F7}"/>
              </a:ext>
            </a:extLst>
          </p:cNvPr>
          <p:cNvSpPr/>
          <p:nvPr/>
        </p:nvSpPr>
        <p:spPr>
          <a:xfrm>
            <a:off x="-540568" y="3837826"/>
            <a:ext cx="10297144" cy="2448272"/>
          </a:xfrm>
          <a:prstGeom prst="rect">
            <a:avLst/>
          </a:prstGeom>
          <a:no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700" dirty="0">
                <a:solidFill>
                  <a:srgbClr val="00B0F0"/>
                </a:solidFill>
                <a:latin typeface="Arial" panose="020B0604020202020204" pitchFamily="34" charset="0"/>
                <a:cs typeface="Arial" panose="020B0604020202020204" pitchFamily="34" charset="0"/>
              </a:rPr>
              <a:t>Congratulations</a:t>
            </a:r>
          </a:p>
          <a:p>
            <a:pPr algn="ctr"/>
            <a:r>
              <a:rPr lang="en-GB" sz="2700" dirty="0">
                <a:solidFill>
                  <a:srgbClr val="000000"/>
                </a:solidFill>
                <a:latin typeface="Arial" panose="020B0604020202020204" pitchFamily="34" charset="0"/>
                <a:cs typeface="Arial" panose="020B0604020202020204" pitchFamily="34" charset="0"/>
              </a:rPr>
              <a:t>You have almost completed your Data Protection training.</a:t>
            </a:r>
            <a:r>
              <a:rPr lang="en-GB" sz="2800" dirty="0">
                <a:solidFill>
                  <a:srgbClr val="000000"/>
                </a:solidFill>
                <a:latin typeface="Arial" panose="020B0604020202020204" pitchFamily="34" charset="0"/>
                <a:cs typeface="Arial" panose="020B0604020202020204" pitchFamily="34" charset="0"/>
              </a:rPr>
              <a:t> </a:t>
            </a:r>
            <a:endParaRPr lang="en-GB" dirty="0">
              <a:solidFill>
                <a:srgbClr val="000000"/>
              </a:solidFill>
              <a:latin typeface="Calibri"/>
              <a:cs typeface="Calibri"/>
            </a:endParaRPr>
          </a:p>
          <a:p>
            <a:endParaRPr lang="en-GB" sz="2800" dirty="0">
              <a:solidFill>
                <a:srgbClr val="00B0F0"/>
              </a:solidFill>
              <a:latin typeface="Arial" panose="020B0604020202020204" pitchFamily="34" charset="0"/>
              <a:cs typeface="Arial" panose="020B0604020202020204" pitchFamily="34" charset="0"/>
            </a:endParaRPr>
          </a:p>
          <a:p>
            <a:pPr algn="ctr"/>
            <a:r>
              <a:rPr lang="en-GB" sz="2400" dirty="0">
                <a:solidFill>
                  <a:srgbClr val="00B0F0"/>
                </a:solidFill>
                <a:latin typeface="Arial" panose="020B0604020202020204" pitchFamily="34" charset="0"/>
                <a:cs typeface="Arial" panose="020B0604020202020204" pitchFamily="34" charset="0"/>
              </a:rPr>
              <a:t>Please click through for the final few pointers </a:t>
            </a:r>
          </a:p>
          <a:p>
            <a:pPr algn="ctr"/>
            <a:r>
              <a:rPr lang="en-GB" sz="2400" dirty="0">
                <a:solidFill>
                  <a:srgbClr val="00B0F0"/>
                </a:solidFill>
                <a:latin typeface="Arial" panose="020B0604020202020204" pitchFamily="34" charset="0"/>
                <a:cs typeface="Arial" panose="020B0604020202020204" pitchFamily="34" charset="0"/>
              </a:rPr>
              <a:t>and one last important action.</a:t>
            </a:r>
          </a:p>
        </p:txBody>
      </p:sp>
    </p:spTree>
    <p:extLst>
      <p:ext uri="{BB962C8B-B14F-4D97-AF65-F5344CB8AC3E}">
        <p14:creationId xmlns:p14="http://schemas.microsoft.com/office/powerpoint/2010/main" val="3268540409"/>
      </p:ext>
    </p:extLst>
  </p:cSld>
  <p:clrMapOvr>
    <a:masterClrMapping/>
  </p:clrMapOvr>
  <mc:AlternateContent xmlns:mc="http://schemas.openxmlformats.org/markup-compatibility/2006" xmlns:p14="http://schemas.microsoft.com/office/powerpoint/2010/main">
    <mc:Choice Requires="p14">
      <p:transition spd="med" p14:dur="700" advClick="0" advTm="6000">
        <p:fade/>
      </p:transition>
    </mc:Choice>
    <mc:Fallback xmlns="">
      <p:transition spd="med" advClick="0" advTm="6000">
        <p:fade/>
      </p:transition>
    </mc:Fallback>
  </mc:AlternateContent>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540568" y="476672"/>
            <a:ext cx="10297144" cy="720080"/>
          </a:xfrm>
          <a:prstGeom prst="rect">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2800" dirty="0"/>
              <a:t>	</a:t>
            </a:r>
            <a:r>
              <a:rPr lang="en-GB" sz="2800" b="1" dirty="0">
                <a:latin typeface="Arial"/>
                <a:cs typeface="Arial"/>
              </a:rPr>
              <a:t>Support and guidance</a:t>
            </a:r>
          </a:p>
        </p:txBody>
      </p:sp>
      <p:sp>
        <p:nvSpPr>
          <p:cNvPr id="2" name="TextBox 1">
            <a:extLst>
              <a:ext uri="{FF2B5EF4-FFF2-40B4-BE49-F238E27FC236}">
                <a16:creationId xmlns:a16="http://schemas.microsoft.com/office/drawing/2014/main" id="{83439C8D-11E0-435D-8EE5-20E02FAFCA1E}"/>
              </a:ext>
            </a:extLst>
          </p:cNvPr>
          <p:cNvSpPr txBox="1"/>
          <p:nvPr/>
        </p:nvSpPr>
        <p:spPr>
          <a:xfrm>
            <a:off x="575556" y="1752324"/>
            <a:ext cx="8064896" cy="2446824"/>
          </a:xfrm>
          <a:prstGeom prst="rect">
            <a:avLst/>
          </a:prstGeom>
          <a:noFill/>
        </p:spPr>
        <p:txBody>
          <a:bodyPr wrap="square" rtlCol="0" anchor="t">
            <a:spAutoFit/>
          </a:bodyPr>
          <a:lstStyle/>
          <a:p>
            <a:r>
              <a:rPr lang="en-GB" sz="1700" dirty="0">
                <a:latin typeface="Arial" panose="020B0604020202020204" pitchFamily="34" charset="0"/>
                <a:cs typeface="Arial" panose="020B0604020202020204" pitchFamily="34" charset="0"/>
              </a:rPr>
              <a:t>This training has been designed to support you in your crucial role helping those affected by Parkinson’s, but our support doesn’t end there… </a:t>
            </a:r>
          </a:p>
          <a:p>
            <a:endParaRPr lang="en-GB" sz="1700" dirty="0">
              <a:latin typeface="Arial" panose="020B0604020202020204" pitchFamily="34" charset="0"/>
              <a:cs typeface="Arial" panose="020B0604020202020204" pitchFamily="34" charset="0"/>
            </a:endParaRPr>
          </a:p>
          <a:p>
            <a:r>
              <a:rPr lang="en-GB" sz="1700" dirty="0">
                <a:latin typeface="Arial" panose="020B0604020202020204" pitchFamily="34" charset="0"/>
                <a:cs typeface="Arial" panose="020B0604020202020204" pitchFamily="34" charset="0"/>
              </a:rPr>
              <a:t>We are here for you and we will continue to roll out further resources, support and tools so you can spend more of your time doing what you do best, changing the lives of people affected by Parkinson’s. </a:t>
            </a:r>
          </a:p>
          <a:p>
            <a:endParaRPr lang="en-GB" sz="1700" dirty="0">
              <a:latin typeface="Arial" panose="020B0604020202020204" pitchFamily="34" charset="0"/>
              <a:cs typeface="Arial" panose="020B0604020202020204" pitchFamily="34" charset="0"/>
            </a:endParaRPr>
          </a:p>
          <a:p>
            <a:r>
              <a:rPr lang="en-GB" sz="1700" dirty="0">
                <a:latin typeface="Arial" panose="020B0604020202020204" pitchFamily="34" charset="0"/>
                <a:cs typeface="Arial" panose="020B0604020202020204" pitchFamily="34" charset="0"/>
              </a:rPr>
              <a:t>If you have any questions about data protection or want further support to be able to implement some of what you have learnt today then speak to your staff contact. </a:t>
            </a:r>
          </a:p>
        </p:txBody>
      </p:sp>
      <p:sp>
        <p:nvSpPr>
          <p:cNvPr id="8" name="Rectangle 7">
            <a:extLst>
              <a:ext uri="{FF2B5EF4-FFF2-40B4-BE49-F238E27FC236}">
                <a16:creationId xmlns:a16="http://schemas.microsoft.com/office/drawing/2014/main" id="{EC27186C-C64A-4496-BDB9-769E12792EA4}"/>
              </a:ext>
            </a:extLst>
          </p:cNvPr>
          <p:cNvSpPr/>
          <p:nvPr/>
        </p:nvSpPr>
        <p:spPr>
          <a:xfrm>
            <a:off x="-540568" y="4754720"/>
            <a:ext cx="10297144" cy="1500772"/>
          </a:xfrm>
          <a:prstGeom prst="rect">
            <a:avLst/>
          </a:prstGeom>
          <a:no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dirty="0">
                <a:solidFill>
                  <a:srgbClr val="00B0F0"/>
                </a:solidFill>
                <a:latin typeface="Arial"/>
                <a:cs typeface="Arial"/>
              </a:rPr>
              <a:t>ACTION: </a:t>
            </a:r>
            <a:r>
              <a:rPr lang="en-GB" sz="2400" dirty="0">
                <a:solidFill>
                  <a:srgbClr val="000000"/>
                </a:solidFill>
                <a:latin typeface="Arial"/>
                <a:cs typeface="Arial"/>
              </a:rPr>
              <a:t>Please get in touch with your staff contact to </a:t>
            </a:r>
            <a:endParaRPr lang="en-US" sz="2400">
              <a:solidFill>
                <a:srgbClr val="000000"/>
              </a:solidFill>
              <a:cs typeface="Calibri"/>
            </a:endParaRPr>
          </a:p>
          <a:p>
            <a:pPr algn="ctr"/>
            <a:r>
              <a:rPr lang="en-GB" sz="2400" dirty="0">
                <a:solidFill>
                  <a:srgbClr val="000000"/>
                </a:solidFill>
                <a:latin typeface="Arial"/>
                <a:cs typeface="Arial"/>
              </a:rPr>
              <a:t>let them know you have completed the training. </a:t>
            </a:r>
            <a:r>
              <a:rPr lang="en-GB" sz="2400" dirty="0">
                <a:solidFill>
                  <a:srgbClr val="00B0F0"/>
                </a:solidFill>
                <a:latin typeface="Arial"/>
                <a:cs typeface="Arial"/>
              </a:rPr>
              <a:t>Thank you.</a:t>
            </a:r>
          </a:p>
        </p:txBody>
      </p:sp>
    </p:spTree>
    <p:extLst>
      <p:ext uri="{BB962C8B-B14F-4D97-AF65-F5344CB8AC3E}">
        <p14:creationId xmlns:p14="http://schemas.microsoft.com/office/powerpoint/2010/main" val="1900430039"/>
      </p:ext>
    </p:extLst>
  </p:cSld>
  <p:clrMapOvr>
    <a:masterClrMapping/>
  </p:clrMapOvr>
  <mc:AlternateContent xmlns:mc="http://schemas.openxmlformats.org/markup-compatibility/2006" xmlns:p14="http://schemas.microsoft.com/office/powerpoint/2010/main">
    <mc:Choice Requires="p14">
      <p:transition spd="med" p14:dur="700" advClick="0" advTm="6000">
        <p:fade/>
      </p:transition>
    </mc:Choice>
    <mc:Fallback xmlns="">
      <p:transition spd="med" advClick="0" advTm="6000">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540568" y="476672"/>
            <a:ext cx="10297144" cy="720080"/>
          </a:xfrm>
          <a:prstGeom prst="rect">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2800" dirty="0">
                <a:solidFill>
                  <a:schemeClr val="bg1"/>
                </a:solidFill>
              </a:rPr>
              <a:t>	</a:t>
            </a:r>
            <a:r>
              <a:rPr lang="en-GB" sz="2800" b="1" dirty="0">
                <a:solidFill>
                  <a:schemeClr val="bg1"/>
                </a:solidFill>
                <a:latin typeface="Arial"/>
                <a:cs typeface="Arial"/>
              </a:rPr>
              <a:t>General Data Protection Regulation (GDPR) </a:t>
            </a:r>
          </a:p>
        </p:txBody>
      </p:sp>
      <p:sp>
        <p:nvSpPr>
          <p:cNvPr id="5" name="Rectangle 4">
            <a:extLst>
              <a:ext uri="{FF2B5EF4-FFF2-40B4-BE49-F238E27FC236}">
                <a16:creationId xmlns:a16="http://schemas.microsoft.com/office/drawing/2014/main" id="{B2B32727-A87E-447A-8E95-9115FC64D954}"/>
              </a:ext>
            </a:extLst>
          </p:cNvPr>
          <p:cNvSpPr/>
          <p:nvPr/>
        </p:nvSpPr>
        <p:spPr>
          <a:xfrm>
            <a:off x="-540568" y="2557646"/>
            <a:ext cx="10297144" cy="720080"/>
          </a:xfrm>
          <a:prstGeom prst="rect">
            <a:avLst/>
          </a:prstGeom>
          <a:no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2800" dirty="0">
                <a:latin typeface="Arial" panose="020B0604020202020204" pitchFamily="34" charset="0"/>
                <a:cs typeface="Arial" panose="020B0604020202020204" pitchFamily="34" charset="0"/>
              </a:rPr>
              <a:t>	</a:t>
            </a:r>
            <a:r>
              <a:rPr lang="en-GB" sz="2800" b="1" dirty="0">
                <a:solidFill>
                  <a:srgbClr val="00B0F0"/>
                </a:solidFill>
                <a:latin typeface="Arial" panose="020B0604020202020204" pitchFamily="34" charset="0"/>
                <a:cs typeface="Arial" panose="020B0604020202020204" pitchFamily="34" charset="0"/>
              </a:rPr>
              <a:t>What changes with GDPR?</a:t>
            </a:r>
            <a:r>
              <a:rPr lang="en-GB" sz="2800" dirty="0">
                <a:solidFill>
                  <a:schemeClr val="tx1"/>
                </a:solidFill>
                <a:latin typeface="Arial" panose="020B0604020202020204" pitchFamily="34" charset="0"/>
                <a:cs typeface="Arial" panose="020B0604020202020204" pitchFamily="34" charset="0"/>
              </a:rPr>
              <a:t> </a:t>
            </a:r>
            <a:endParaRPr lang="en-GB" sz="2800" dirty="0">
              <a:latin typeface="Arial" panose="020B0604020202020204" pitchFamily="34" charset="0"/>
              <a:cs typeface="Arial" panose="020B0604020202020204" pitchFamily="34" charset="0"/>
            </a:endParaRPr>
          </a:p>
        </p:txBody>
      </p:sp>
      <p:sp>
        <p:nvSpPr>
          <p:cNvPr id="7" name="TextBox 6">
            <a:extLst>
              <a:ext uri="{FF2B5EF4-FFF2-40B4-BE49-F238E27FC236}">
                <a16:creationId xmlns:a16="http://schemas.microsoft.com/office/drawing/2014/main" id="{B29A1CD2-1153-49CD-89AC-0213C7902490}"/>
              </a:ext>
            </a:extLst>
          </p:cNvPr>
          <p:cNvSpPr txBox="1"/>
          <p:nvPr/>
        </p:nvSpPr>
        <p:spPr>
          <a:xfrm>
            <a:off x="431540" y="3470853"/>
            <a:ext cx="8352928" cy="1200329"/>
          </a:xfrm>
          <a:prstGeom prst="rect">
            <a:avLst/>
          </a:prstGeom>
          <a:noFill/>
        </p:spPr>
        <p:txBody>
          <a:bodyPr wrap="square" rtlCol="0" anchor="t">
            <a:spAutoFit/>
          </a:bodyPr>
          <a:lstStyle/>
          <a:p>
            <a:r>
              <a:rPr lang="en-GB" dirty="0">
                <a:latin typeface="Arial" panose="020B0604020202020204" pitchFamily="34" charset="0"/>
                <a:cs typeface="Arial" panose="020B0604020202020204" pitchFamily="34" charset="0"/>
              </a:rPr>
              <a:t>Essentially, these updated regulations ensure that current legislation is accommodating of the digital world in which we live. The legislation increases standards on how we confirm consent to collect data and how we make sure people understand what is done with their information.</a:t>
            </a:r>
          </a:p>
        </p:txBody>
      </p:sp>
      <p:sp>
        <p:nvSpPr>
          <p:cNvPr id="8" name="Rectangle 7">
            <a:extLst>
              <a:ext uri="{FF2B5EF4-FFF2-40B4-BE49-F238E27FC236}">
                <a16:creationId xmlns:a16="http://schemas.microsoft.com/office/drawing/2014/main" id="{0B4D8C2B-D599-4841-8CD6-E666097EC408}"/>
              </a:ext>
            </a:extLst>
          </p:cNvPr>
          <p:cNvSpPr/>
          <p:nvPr/>
        </p:nvSpPr>
        <p:spPr>
          <a:xfrm>
            <a:off x="-536012" y="4930135"/>
            <a:ext cx="10297144" cy="720080"/>
          </a:xfrm>
          <a:prstGeom prst="rect">
            <a:avLst/>
          </a:prstGeom>
          <a:no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2800" dirty="0">
                <a:latin typeface="Arial" panose="020B0604020202020204" pitchFamily="34" charset="0"/>
                <a:cs typeface="Arial" panose="020B0604020202020204" pitchFamily="34" charset="0"/>
              </a:rPr>
              <a:t>	</a:t>
            </a:r>
            <a:r>
              <a:rPr lang="en-GB" sz="2800" b="1" dirty="0">
                <a:solidFill>
                  <a:srgbClr val="00B0F0"/>
                </a:solidFill>
                <a:latin typeface="Arial" panose="020B0604020202020204" pitchFamily="34" charset="0"/>
                <a:cs typeface="Arial" panose="020B0604020202020204" pitchFamily="34" charset="0"/>
              </a:rPr>
              <a:t>Will this EU regulation still be relevant post Brexit?</a:t>
            </a:r>
            <a:endParaRPr lang="en-GB" sz="2800" b="1">
              <a:latin typeface="Arial" panose="020B0604020202020204" pitchFamily="34" charset="0"/>
              <a:cs typeface="Arial" panose="020B0604020202020204" pitchFamily="34" charset="0"/>
            </a:endParaRPr>
          </a:p>
        </p:txBody>
      </p:sp>
      <p:sp>
        <p:nvSpPr>
          <p:cNvPr id="9" name="TextBox 8">
            <a:extLst>
              <a:ext uri="{FF2B5EF4-FFF2-40B4-BE49-F238E27FC236}">
                <a16:creationId xmlns:a16="http://schemas.microsoft.com/office/drawing/2014/main" id="{945CA0AC-8697-448F-BD8A-DB42D0695DC4}"/>
              </a:ext>
            </a:extLst>
          </p:cNvPr>
          <p:cNvSpPr txBox="1"/>
          <p:nvPr/>
        </p:nvSpPr>
        <p:spPr>
          <a:xfrm>
            <a:off x="431540" y="5807005"/>
            <a:ext cx="8352928" cy="646331"/>
          </a:xfrm>
          <a:prstGeom prst="rect">
            <a:avLst/>
          </a:prstGeom>
          <a:noFill/>
        </p:spPr>
        <p:txBody>
          <a:bodyPr wrap="square" rtlCol="0" anchor="t">
            <a:spAutoFit/>
          </a:bodyPr>
          <a:lstStyle/>
          <a:p>
            <a:r>
              <a:rPr lang="en-GB" dirty="0">
                <a:latin typeface="Arial" panose="020B0604020202020204" pitchFamily="34" charset="0"/>
                <a:cs typeface="Arial" panose="020B0604020202020204" pitchFamily="34" charset="0"/>
              </a:rPr>
              <a:t>The UK Government have made it clear these measures will be enforced following the UK's departure from the EU.  </a:t>
            </a:r>
          </a:p>
        </p:txBody>
      </p:sp>
      <p:sp>
        <p:nvSpPr>
          <p:cNvPr id="10" name="TextBox 9">
            <a:extLst>
              <a:ext uri="{FF2B5EF4-FFF2-40B4-BE49-F238E27FC236}">
                <a16:creationId xmlns:a16="http://schemas.microsoft.com/office/drawing/2014/main" id="{A38DB618-F188-4FAC-A4B3-108A9B8B3F29}"/>
              </a:ext>
            </a:extLst>
          </p:cNvPr>
          <p:cNvSpPr txBox="1"/>
          <p:nvPr/>
        </p:nvSpPr>
        <p:spPr>
          <a:xfrm>
            <a:off x="404120" y="1339027"/>
            <a:ext cx="8352928" cy="923330"/>
          </a:xfrm>
          <a:prstGeom prst="rect">
            <a:avLst/>
          </a:prstGeom>
          <a:noFill/>
        </p:spPr>
        <p:txBody>
          <a:bodyPr wrap="square" rtlCol="0" anchor="t">
            <a:spAutoFit/>
          </a:bodyPr>
          <a:lstStyle/>
          <a:p>
            <a:r>
              <a:rPr lang="en-GB" dirty="0">
                <a:latin typeface="Arial" panose="020B0604020202020204" pitchFamily="34" charset="0"/>
                <a:cs typeface="Arial" panose="020B0604020202020204" pitchFamily="34" charset="0"/>
              </a:rPr>
              <a:t>Data protection legislation is being strengthened across all European Union (EU) member states from 25 May 2018. This affects all organisations operating within the EU, or holding information on citizens of the EU. </a:t>
            </a:r>
          </a:p>
        </p:txBody>
      </p:sp>
    </p:spTree>
    <p:extLst>
      <p:ext uri="{BB962C8B-B14F-4D97-AF65-F5344CB8AC3E}">
        <p14:creationId xmlns:p14="http://schemas.microsoft.com/office/powerpoint/2010/main" val="2510872121"/>
      </p:ext>
    </p:extLst>
  </p:cSld>
  <p:clrMapOvr>
    <a:masterClrMapping/>
  </p:clrMapOvr>
  <mc:AlternateContent xmlns:mc="http://schemas.openxmlformats.org/markup-compatibility/2006" xmlns:p14="http://schemas.microsoft.com/office/powerpoint/2010/main">
    <mc:Choice Requires="p14">
      <p:transition spd="med" p14:dur="700" advClick="0" advTm="6000">
        <p:fade/>
      </p:transition>
    </mc:Choice>
    <mc:Fallback xmlns="">
      <p:transition spd="med" advClick="0" advTm="6000">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540568" y="476672"/>
            <a:ext cx="10297144" cy="720080"/>
          </a:xfrm>
          <a:prstGeom prst="rect">
            <a:avLst/>
          </a:prstGeom>
          <a:no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2800" dirty="0">
                <a:latin typeface="Arial" panose="020B0604020202020204" pitchFamily="34" charset="0"/>
                <a:cs typeface="Arial" panose="020B0604020202020204" pitchFamily="34" charset="0"/>
              </a:rPr>
              <a:t>	</a:t>
            </a:r>
            <a:r>
              <a:rPr lang="en-GB" sz="2800" b="1" dirty="0">
                <a:solidFill>
                  <a:srgbClr val="00B0F0"/>
                </a:solidFill>
                <a:latin typeface="Arial" panose="020B0604020202020204" pitchFamily="34" charset="0"/>
                <a:cs typeface="Arial" panose="020B0604020202020204" pitchFamily="34" charset="0"/>
              </a:rPr>
              <a:t>What type of information is relevant? </a:t>
            </a:r>
          </a:p>
        </p:txBody>
      </p:sp>
      <p:sp>
        <p:nvSpPr>
          <p:cNvPr id="4" name="TextBox 3">
            <a:extLst>
              <a:ext uri="{FF2B5EF4-FFF2-40B4-BE49-F238E27FC236}">
                <a16:creationId xmlns:a16="http://schemas.microsoft.com/office/drawing/2014/main" id="{5472A604-99B4-4C07-AD60-54C0924695B1}"/>
              </a:ext>
            </a:extLst>
          </p:cNvPr>
          <p:cNvSpPr txBox="1"/>
          <p:nvPr/>
        </p:nvSpPr>
        <p:spPr>
          <a:xfrm>
            <a:off x="431540" y="1398520"/>
            <a:ext cx="8352928" cy="1477328"/>
          </a:xfrm>
          <a:prstGeom prst="rect">
            <a:avLst/>
          </a:prstGeom>
          <a:noFill/>
        </p:spPr>
        <p:txBody>
          <a:bodyPr wrap="square" rtlCol="0" anchor="t">
            <a:spAutoFit/>
          </a:bodyPr>
          <a:lstStyle/>
          <a:p>
            <a:r>
              <a:rPr lang="en-GB" dirty="0">
                <a:latin typeface="Arial" panose="020B0604020202020204" pitchFamily="34" charset="0"/>
                <a:cs typeface="Arial" panose="020B0604020202020204" pitchFamily="34" charset="0"/>
              </a:rPr>
              <a:t>When considering data protection, we are looking for information that uniquely identifies an individual. Within this there are further definitions which we will look at later in the training, but as soon as you start being aware of gathering or receiving data digitally – over the phone or in person – which might identify an individual, you should consider your responsibilities under data protection.  </a:t>
            </a:r>
          </a:p>
        </p:txBody>
      </p:sp>
      <p:sp>
        <p:nvSpPr>
          <p:cNvPr id="5" name="Rectangle 4">
            <a:extLst>
              <a:ext uri="{FF2B5EF4-FFF2-40B4-BE49-F238E27FC236}">
                <a16:creationId xmlns:a16="http://schemas.microsoft.com/office/drawing/2014/main" id="{B2B32727-A87E-447A-8E95-9115FC64D954}"/>
              </a:ext>
            </a:extLst>
          </p:cNvPr>
          <p:cNvSpPr/>
          <p:nvPr/>
        </p:nvSpPr>
        <p:spPr>
          <a:xfrm>
            <a:off x="-567988" y="3164775"/>
            <a:ext cx="10297144" cy="720080"/>
          </a:xfrm>
          <a:prstGeom prst="rect">
            <a:avLst/>
          </a:prstGeom>
          <a:no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2800" dirty="0"/>
              <a:t>	</a:t>
            </a:r>
            <a:r>
              <a:rPr lang="en-GB" sz="2800" b="1" dirty="0">
                <a:solidFill>
                  <a:srgbClr val="00B0F0"/>
                </a:solidFill>
                <a:latin typeface="Arial" panose="020B0604020202020204" pitchFamily="34" charset="0"/>
                <a:cs typeface="Arial" panose="020B0604020202020204" pitchFamily="34" charset="0"/>
              </a:rPr>
              <a:t>Who is responsible?</a:t>
            </a:r>
            <a:r>
              <a:rPr lang="en-GB" sz="2800" b="1" dirty="0">
                <a:solidFill>
                  <a:schemeClr val="tx1"/>
                </a:solidFill>
                <a:latin typeface="Arial" panose="020B0604020202020204" pitchFamily="34" charset="0"/>
                <a:cs typeface="Arial" panose="020B0604020202020204" pitchFamily="34" charset="0"/>
              </a:rPr>
              <a:t> </a:t>
            </a:r>
            <a:endParaRPr lang="en-GB" sz="2800" b="1">
              <a:latin typeface="Arial" panose="020B0604020202020204" pitchFamily="34" charset="0"/>
              <a:cs typeface="Arial" panose="020B0604020202020204" pitchFamily="34" charset="0"/>
            </a:endParaRPr>
          </a:p>
        </p:txBody>
      </p:sp>
      <p:sp>
        <p:nvSpPr>
          <p:cNvPr id="7" name="TextBox 6">
            <a:extLst>
              <a:ext uri="{FF2B5EF4-FFF2-40B4-BE49-F238E27FC236}">
                <a16:creationId xmlns:a16="http://schemas.microsoft.com/office/drawing/2014/main" id="{B29A1CD2-1153-49CD-89AC-0213C7902490}"/>
              </a:ext>
            </a:extLst>
          </p:cNvPr>
          <p:cNvSpPr txBox="1"/>
          <p:nvPr/>
        </p:nvSpPr>
        <p:spPr>
          <a:xfrm>
            <a:off x="431540" y="4089846"/>
            <a:ext cx="8352928" cy="2031325"/>
          </a:xfrm>
          <a:prstGeom prst="rect">
            <a:avLst/>
          </a:prstGeom>
          <a:noFill/>
        </p:spPr>
        <p:txBody>
          <a:bodyPr wrap="square" rtlCol="0" anchor="t">
            <a:spAutoFit/>
          </a:bodyPr>
          <a:lstStyle/>
          <a:p>
            <a:r>
              <a:rPr lang="en-GB" dirty="0">
                <a:latin typeface="Arial" panose="020B0604020202020204" pitchFamily="34" charset="0"/>
                <a:cs typeface="Arial" panose="020B0604020202020204" pitchFamily="34" charset="0"/>
              </a:rPr>
              <a:t>Ultimately, Parkinson’s UK is the responsible body. However, as part of Parkinson’s UK we all have a role to play. We each need act in line with policies, training and procedures to make sure we act fairly and uphold the law. </a:t>
            </a:r>
          </a:p>
          <a:p>
            <a:endParaRPr lang="en-GB" dirty="0">
              <a:latin typeface="Arial" panose="020B0604020202020204" pitchFamily="34" charset="0"/>
              <a:cs typeface="Arial" panose="020B0604020202020204" pitchFamily="34" charset="0"/>
            </a:endParaRPr>
          </a:p>
          <a:p>
            <a:r>
              <a:rPr lang="en-GB" dirty="0">
                <a:latin typeface="Arial" panose="020B0604020202020204" pitchFamily="34" charset="0"/>
                <a:cs typeface="Arial" panose="020B0604020202020204" pitchFamily="34" charset="0"/>
              </a:rPr>
              <a:t>In instances where there is demonstrable malice when using or handling data, for example data theft or hack, those individuals will be personally liable for their actions. </a:t>
            </a:r>
          </a:p>
        </p:txBody>
      </p:sp>
    </p:spTree>
    <p:extLst>
      <p:ext uri="{BB962C8B-B14F-4D97-AF65-F5344CB8AC3E}">
        <p14:creationId xmlns:p14="http://schemas.microsoft.com/office/powerpoint/2010/main" val="1470174848"/>
      </p:ext>
    </p:extLst>
  </p:cSld>
  <p:clrMapOvr>
    <a:masterClrMapping/>
  </p:clrMapOvr>
  <mc:AlternateContent xmlns:mc="http://schemas.openxmlformats.org/markup-compatibility/2006" xmlns:p14="http://schemas.microsoft.com/office/powerpoint/2010/main">
    <mc:Choice Requires="p14">
      <p:transition spd="med" p14:dur="700" advClick="0" advTm="6000">
        <p:fade/>
      </p:transition>
    </mc:Choice>
    <mc:Fallback xmlns="">
      <p:transition spd="med" advClick="0" advTm="6000">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540568" y="476672"/>
            <a:ext cx="10297144" cy="720080"/>
          </a:xfrm>
          <a:prstGeom prst="rect">
            <a:avLst/>
          </a:prstGeom>
          <a:no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2800" dirty="0">
                <a:latin typeface="Arial" panose="020B0604020202020204" pitchFamily="34" charset="0"/>
                <a:cs typeface="Arial" panose="020B0604020202020204" pitchFamily="34" charset="0"/>
              </a:rPr>
              <a:t>	</a:t>
            </a:r>
            <a:r>
              <a:rPr lang="en-GB" sz="2800" b="1" dirty="0">
                <a:solidFill>
                  <a:srgbClr val="00B0F0"/>
                </a:solidFill>
                <a:latin typeface="Arial" panose="020B0604020202020204" pitchFamily="34" charset="0"/>
                <a:cs typeface="Arial" panose="020B0604020202020204" pitchFamily="34" charset="0"/>
              </a:rPr>
              <a:t>What are the consequences of not complying? </a:t>
            </a:r>
          </a:p>
        </p:txBody>
      </p:sp>
      <p:sp>
        <p:nvSpPr>
          <p:cNvPr id="8" name="TextBox 7">
            <a:extLst>
              <a:ext uri="{FF2B5EF4-FFF2-40B4-BE49-F238E27FC236}">
                <a16:creationId xmlns:a16="http://schemas.microsoft.com/office/drawing/2014/main" id="{ECAE8FA3-56AE-4DA2-8ED9-22582ED8B625}"/>
              </a:ext>
            </a:extLst>
          </p:cNvPr>
          <p:cNvSpPr txBox="1"/>
          <p:nvPr/>
        </p:nvSpPr>
        <p:spPr>
          <a:xfrm>
            <a:off x="431540" y="1392848"/>
            <a:ext cx="8352928" cy="5078313"/>
          </a:xfrm>
          <a:prstGeom prst="rect">
            <a:avLst/>
          </a:prstGeom>
          <a:noFill/>
        </p:spPr>
        <p:txBody>
          <a:bodyPr wrap="square" rtlCol="0" anchor="t">
            <a:spAutoFit/>
          </a:bodyPr>
          <a:lstStyle/>
          <a:p>
            <a:r>
              <a:rPr lang="en-GB" dirty="0">
                <a:latin typeface="Arial" panose="020B0604020202020204" pitchFamily="34" charset="0"/>
                <a:cs typeface="Arial" panose="020B0604020202020204" pitchFamily="34" charset="0"/>
              </a:rPr>
              <a:t>Within the UK, data protection is enforced by the Information </a:t>
            </a:r>
            <a:r>
              <a:rPr lang="en-GB" dirty="0" err="1">
                <a:latin typeface="Arial" panose="020B0604020202020204" pitchFamily="34" charset="0"/>
                <a:cs typeface="Arial" panose="020B0604020202020204" pitchFamily="34" charset="0"/>
              </a:rPr>
              <a:t>Commissione’rs</a:t>
            </a:r>
            <a:r>
              <a:rPr lang="en-GB" dirty="0">
                <a:latin typeface="Arial" panose="020B0604020202020204" pitchFamily="34" charset="0"/>
                <a:cs typeface="Arial" panose="020B0604020202020204" pitchFamily="34" charset="0"/>
              </a:rPr>
              <a:t> Office, whose role it is to support and monitor organisations complying with legislation. </a:t>
            </a:r>
          </a:p>
          <a:p>
            <a:endParaRPr lang="en-GB" dirty="0">
              <a:latin typeface="Arial" panose="020B0604020202020204" pitchFamily="34" charset="0"/>
              <a:cs typeface="Arial" panose="020B0604020202020204" pitchFamily="34" charset="0"/>
            </a:endParaRPr>
          </a:p>
          <a:p>
            <a:r>
              <a:rPr lang="en-GB" dirty="0">
                <a:latin typeface="Arial" panose="020B0604020202020204" pitchFamily="34" charset="0"/>
                <a:cs typeface="Arial" panose="020B0604020202020204" pitchFamily="34" charset="0"/>
              </a:rPr>
              <a:t>Should they deem that the current legislation is not being followed, they can issue fines into the millions of pounds to organisations, and impose measures to ensure improvements are made.</a:t>
            </a:r>
          </a:p>
          <a:p>
            <a:endParaRPr lang="en-GB" dirty="0">
              <a:latin typeface="Arial" panose="020B0604020202020204" pitchFamily="34" charset="0"/>
              <a:cs typeface="Arial" panose="020B0604020202020204" pitchFamily="34" charset="0"/>
            </a:endParaRPr>
          </a:p>
          <a:p>
            <a:r>
              <a:rPr lang="en-GB" dirty="0">
                <a:latin typeface="Arial" panose="020B0604020202020204" pitchFamily="34" charset="0"/>
                <a:cs typeface="Arial" panose="020B0604020202020204" pitchFamily="34" charset="0"/>
              </a:rPr>
              <a:t>Of course, as a charity that funds research and support for those affected by Parkinson’s, any financial penalty could mean we have less money available to achieve our charitable mission. And there is also the reputational damage to fundraising and wider public trust that would be impossible to put a financial figure on.  </a:t>
            </a:r>
          </a:p>
          <a:p>
            <a:endParaRPr lang="en-GB" dirty="0">
              <a:latin typeface="Arial" panose="020B0604020202020204" pitchFamily="34" charset="0"/>
              <a:cs typeface="Arial" panose="020B0604020202020204" pitchFamily="34" charset="0"/>
            </a:endParaRPr>
          </a:p>
          <a:p>
            <a:r>
              <a:rPr lang="en-GB" dirty="0">
                <a:latin typeface="Arial" panose="020B0604020202020204" pitchFamily="34" charset="0"/>
                <a:cs typeface="Arial" panose="020B0604020202020204" pitchFamily="34" charset="0"/>
              </a:rPr>
              <a:t>We are committed to ensuring our practice and processes are the best they can be, and that we all take our responsibilities seriously. </a:t>
            </a:r>
          </a:p>
          <a:p>
            <a:endParaRPr lang="en-GB" dirty="0">
              <a:latin typeface="Arial" panose="020B0604020202020204" pitchFamily="34" charset="0"/>
              <a:cs typeface="Arial" panose="020B0604020202020204" pitchFamily="34" charset="0"/>
            </a:endParaRPr>
          </a:p>
          <a:p>
            <a:r>
              <a:rPr lang="en-GB" dirty="0">
                <a:latin typeface="Arial" panose="020B0604020202020204" pitchFamily="34" charset="0"/>
                <a:cs typeface="Arial" panose="020B0604020202020204" pitchFamily="34" charset="0"/>
              </a:rPr>
              <a:t>So </a:t>
            </a:r>
            <a:r>
              <a:rPr lang="en-GB" b="1" dirty="0">
                <a:solidFill>
                  <a:srgbClr val="00B0F0"/>
                </a:solidFill>
                <a:latin typeface="Arial" panose="020B0604020202020204" pitchFamily="34" charset="0"/>
                <a:cs typeface="Arial" panose="020B0604020202020204" pitchFamily="34" charset="0"/>
              </a:rPr>
              <a:t>thank you</a:t>
            </a:r>
            <a:r>
              <a:rPr lang="en-GB" dirty="0">
                <a:latin typeface="Arial" panose="020B0604020202020204" pitchFamily="34" charset="0"/>
                <a:cs typeface="Arial" panose="020B0604020202020204" pitchFamily="34" charset="0"/>
              </a:rPr>
              <a:t> for completing this training.</a:t>
            </a:r>
            <a:endParaRPr lang="en-GB" dirty="0"/>
          </a:p>
        </p:txBody>
      </p:sp>
    </p:spTree>
    <p:extLst>
      <p:ext uri="{BB962C8B-B14F-4D97-AF65-F5344CB8AC3E}">
        <p14:creationId xmlns:p14="http://schemas.microsoft.com/office/powerpoint/2010/main" val="2611372318"/>
      </p:ext>
    </p:extLst>
  </p:cSld>
  <p:clrMapOvr>
    <a:masterClrMapping/>
  </p:clrMapOvr>
  <mc:AlternateContent xmlns:mc="http://schemas.openxmlformats.org/markup-compatibility/2006" xmlns:p14="http://schemas.microsoft.com/office/powerpoint/2010/main">
    <mc:Choice Requires="p14">
      <p:transition spd="med" p14:dur="700" advClick="0" advTm="6000">
        <p:fade/>
      </p:transition>
    </mc:Choice>
    <mc:Fallback xmlns="">
      <p:transition spd="med" advClick="0" advTm="6000">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540568" y="476672"/>
            <a:ext cx="10297144" cy="720080"/>
          </a:xfrm>
          <a:prstGeom prst="rect">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2800" dirty="0"/>
              <a:t>	</a:t>
            </a:r>
            <a:r>
              <a:rPr lang="en-GB" sz="2800" b="1" dirty="0">
                <a:latin typeface="Arial"/>
                <a:cs typeface="Arial"/>
              </a:rPr>
              <a:t>Assessment</a:t>
            </a:r>
          </a:p>
        </p:txBody>
      </p:sp>
      <p:sp>
        <p:nvSpPr>
          <p:cNvPr id="2" name="TextBox 1">
            <a:extLst>
              <a:ext uri="{FF2B5EF4-FFF2-40B4-BE49-F238E27FC236}">
                <a16:creationId xmlns:a16="http://schemas.microsoft.com/office/drawing/2014/main" id="{9D0A4942-CEA9-4DB7-8039-DE93E36F0ACD}"/>
              </a:ext>
            </a:extLst>
          </p:cNvPr>
          <p:cNvSpPr txBox="1"/>
          <p:nvPr/>
        </p:nvSpPr>
        <p:spPr>
          <a:xfrm>
            <a:off x="467545" y="1556792"/>
            <a:ext cx="8280920" cy="923330"/>
          </a:xfrm>
          <a:prstGeom prst="rect">
            <a:avLst/>
          </a:prstGeom>
          <a:noFill/>
        </p:spPr>
        <p:txBody>
          <a:bodyPr wrap="square" rtlCol="0" anchor="t">
            <a:spAutoFit/>
          </a:bodyPr>
          <a:lstStyle/>
          <a:p>
            <a:pPr marL="342900" indent="-342900">
              <a:buAutoNum type="arabicPeriod"/>
            </a:pPr>
            <a:r>
              <a:rPr lang="en-GB" dirty="0">
                <a:latin typeface="Arial" panose="020B0604020202020204" pitchFamily="34" charset="0"/>
                <a:cs typeface="Arial" panose="020B0604020202020204" pitchFamily="34" charset="0"/>
              </a:rPr>
              <a:t>Data protection is changing because the world is a different place, with</a:t>
            </a:r>
          </a:p>
          <a:p>
            <a:r>
              <a:rPr lang="en-GB" dirty="0">
                <a:latin typeface="Arial" panose="020B0604020202020204" pitchFamily="34" charset="0"/>
                <a:cs typeface="Arial" panose="020B0604020202020204" pitchFamily="34" charset="0"/>
              </a:rPr>
              <a:t>much more technology, since the Data Protection Act was introduced in 1998.     				</a:t>
            </a:r>
            <a:r>
              <a:rPr lang="en-GB" b="1" dirty="0">
                <a:latin typeface="Arial" panose="020B0604020202020204" pitchFamily="34" charset="0"/>
                <a:cs typeface="Arial" panose="020B0604020202020204" pitchFamily="34" charset="0"/>
              </a:rPr>
              <a:t>True or False</a:t>
            </a:r>
          </a:p>
        </p:txBody>
      </p:sp>
      <p:sp>
        <p:nvSpPr>
          <p:cNvPr id="5" name="TextBox 4">
            <a:extLst>
              <a:ext uri="{FF2B5EF4-FFF2-40B4-BE49-F238E27FC236}">
                <a16:creationId xmlns:a16="http://schemas.microsoft.com/office/drawing/2014/main" id="{0346850B-FFFE-48A2-AE3C-BE1662EF7EAB}"/>
              </a:ext>
            </a:extLst>
          </p:cNvPr>
          <p:cNvSpPr txBox="1"/>
          <p:nvPr/>
        </p:nvSpPr>
        <p:spPr>
          <a:xfrm>
            <a:off x="461311" y="2465343"/>
            <a:ext cx="8280920" cy="1754326"/>
          </a:xfrm>
          <a:prstGeom prst="rect">
            <a:avLst/>
          </a:prstGeom>
          <a:noFill/>
        </p:spPr>
        <p:txBody>
          <a:bodyPr wrap="square" rtlCol="0" anchor="t">
            <a:spAutoFit/>
          </a:bodyPr>
          <a:lstStyle/>
          <a:p>
            <a:r>
              <a:rPr lang="en-GB" dirty="0">
                <a:latin typeface="Arial" panose="020B0604020202020204" pitchFamily="34" charset="0"/>
                <a:cs typeface="Arial" panose="020B0604020202020204" pitchFamily="34" charset="0"/>
              </a:rPr>
              <a:t>2. General Data Protection Regulation is legally adopted within EU member states from:</a:t>
            </a:r>
          </a:p>
          <a:p>
            <a:r>
              <a:rPr lang="en-GB" dirty="0">
                <a:latin typeface="Arial" panose="020B0604020202020204" pitchFamily="34" charset="0"/>
                <a:cs typeface="Arial" panose="020B0604020202020204" pitchFamily="34" charset="0"/>
              </a:rPr>
              <a:t>				</a:t>
            </a:r>
            <a:r>
              <a:rPr lang="en-GB" b="1" dirty="0">
                <a:latin typeface="Arial" panose="020B0604020202020204" pitchFamily="34" charset="0"/>
                <a:cs typeface="Arial" panose="020B0604020202020204" pitchFamily="34" charset="0"/>
              </a:rPr>
              <a:t>a. 30 August 2018</a:t>
            </a:r>
          </a:p>
          <a:p>
            <a:r>
              <a:rPr lang="en-GB" b="1" dirty="0">
                <a:latin typeface="Arial" panose="020B0604020202020204" pitchFamily="34" charset="0"/>
                <a:cs typeface="Arial" panose="020B0604020202020204" pitchFamily="34" charset="0"/>
              </a:rPr>
              <a:t>				b. 1 January 2019</a:t>
            </a:r>
          </a:p>
          <a:p>
            <a:r>
              <a:rPr lang="en-GB" b="1" dirty="0">
                <a:latin typeface="Arial" panose="020B0604020202020204" pitchFamily="34" charset="0"/>
                <a:cs typeface="Arial" panose="020B0604020202020204" pitchFamily="34" charset="0"/>
              </a:rPr>
              <a:t>				c. 25 May 2018							d. When the organisation is ready</a:t>
            </a:r>
          </a:p>
        </p:txBody>
      </p:sp>
      <p:sp>
        <p:nvSpPr>
          <p:cNvPr id="7" name="TextBox 6">
            <a:extLst>
              <a:ext uri="{FF2B5EF4-FFF2-40B4-BE49-F238E27FC236}">
                <a16:creationId xmlns:a16="http://schemas.microsoft.com/office/drawing/2014/main" id="{C41C46EF-F9E3-4A49-81A1-B4FC25859EAA}"/>
              </a:ext>
            </a:extLst>
          </p:cNvPr>
          <p:cNvSpPr txBox="1"/>
          <p:nvPr/>
        </p:nvSpPr>
        <p:spPr>
          <a:xfrm>
            <a:off x="461311" y="4259224"/>
            <a:ext cx="8280920" cy="646331"/>
          </a:xfrm>
          <a:prstGeom prst="rect">
            <a:avLst/>
          </a:prstGeom>
          <a:noFill/>
        </p:spPr>
        <p:txBody>
          <a:bodyPr wrap="square" rtlCol="0">
            <a:spAutoFit/>
          </a:bodyPr>
          <a:lstStyle/>
          <a:p>
            <a:r>
              <a:rPr lang="en-GB" dirty="0">
                <a:latin typeface="Arial" panose="020B0604020202020204" pitchFamily="34" charset="0"/>
                <a:cs typeface="Arial" panose="020B0604020202020204" pitchFamily="34" charset="0"/>
              </a:rPr>
              <a:t>3. Do UK organisations have to comply with the General Data Protection Regulation following Brexit? 	</a:t>
            </a:r>
            <a:r>
              <a:rPr lang="en-GB" b="1" dirty="0">
                <a:latin typeface="Arial" panose="020B0604020202020204" pitchFamily="34" charset="0"/>
                <a:cs typeface="Arial" panose="020B0604020202020204" pitchFamily="34" charset="0"/>
              </a:rPr>
              <a:t>Yes or No </a:t>
            </a:r>
          </a:p>
        </p:txBody>
      </p:sp>
      <p:sp>
        <p:nvSpPr>
          <p:cNvPr id="8" name="TextBox 7">
            <a:extLst>
              <a:ext uri="{FF2B5EF4-FFF2-40B4-BE49-F238E27FC236}">
                <a16:creationId xmlns:a16="http://schemas.microsoft.com/office/drawing/2014/main" id="{15B8494B-9184-4FAE-89C8-53C76F582FDC}"/>
              </a:ext>
            </a:extLst>
          </p:cNvPr>
          <p:cNvSpPr txBox="1"/>
          <p:nvPr/>
        </p:nvSpPr>
        <p:spPr>
          <a:xfrm>
            <a:off x="461311" y="5123282"/>
            <a:ext cx="8280920" cy="1477328"/>
          </a:xfrm>
          <a:prstGeom prst="rect">
            <a:avLst/>
          </a:prstGeom>
          <a:noFill/>
        </p:spPr>
        <p:txBody>
          <a:bodyPr wrap="square" rtlCol="0">
            <a:spAutoFit/>
          </a:bodyPr>
          <a:lstStyle/>
          <a:p>
            <a:r>
              <a:rPr lang="en-GB" dirty="0">
                <a:latin typeface="Arial" panose="020B0604020202020204" pitchFamily="34" charset="0"/>
                <a:cs typeface="Arial" panose="020B0604020202020204" pitchFamily="34" charset="0"/>
              </a:rPr>
              <a:t>4. The purpose of the General Data Protection Regulation is to protect (name all that apply)</a:t>
            </a:r>
          </a:p>
          <a:p>
            <a:r>
              <a:rPr lang="en-GB" dirty="0">
                <a:latin typeface="Arial" panose="020B0604020202020204" pitchFamily="34" charset="0"/>
                <a:cs typeface="Arial" panose="020B0604020202020204" pitchFamily="34" charset="0"/>
              </a:rPr>
              <a:t>				</a:t>
            </a:r>
            <a:r>
              <a:rPr lang="en-GB" b="1" dirty="0">
                <a:latin typeface="Arial" panose="020B0604020202020204" pitchFamily="34" charset="0"/>
                <a:cs typeface="Arial" panose="020B0604020202020204" pitchFamily="34" charset="0"/>
              </a:rPr>
              <a:t>a. a company’s financial information</a:t>
            </a:r>
          </a:p>
          <a:p>
            <a:r>
              <a:rPr lang="en-GB" b="1" dirty="0">
                <a:latin typeface="Arial" panose="020B0604020202020204" pitchFamily="34" charset="0"/>
                <a:cs typeface="Arial" panose="020B0604020202020204" pitchFamily="34" charset="0"/>
              </a:rPr>
              <a:t>				b. the public’s personal information</a:t>
            </a:r>
          </a:p>
          <a:p>
            <a:r>
              <a:rPr lang="en-GB" b="1" dirty="0">
                <a:latin typeface="Arial" panose="020B0604020202020204" pitchFamily="34" charset="0"/>
                <a:cs typeface="Arial" panose="020B0604020202020204" pitchFamily="34" charset="0"/>
              </a:rPr>
              <a:t>				c. computers being hacked</a:t>
            </a:r>
          </a:p>
        </p:txBody>
      </p:sp>
    </p:spTree>
    <p:extLst>
      <p:ext uri="{BB962C8B-B14F-4D97-AF65-F5344CB8AC3E}">
        <p14:creationId xmlns:p14="http://schemas.microsoft.com/office/powerpoint/2010/main" val="3872287362"/>
      </p:ext>
    </p:extLst>
  </p:cSld>
  <p:clrMapOvr>
    <a:masterClrMapping/>
  </p:clrMapOvr>
  <mc:AlternateContent xmlns:mc="http://schemas.openxmlformats.org/markup-compatibility/2006" xmlns:p14="http://schemas.microsoft.com/office/powerpoint/2010/main">
    <mc:Choice Requires="p14">
      <p:transition spd="med" p14:dur="700" advClick="0" advTm="6000">
        <p:fade/>
      </p:transition>
    </mc:Choice>
    <mc:Fallback xmlns="">
      <p:transition spd="med" advClick="0" advTm="6000">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540568" y="476672"/>
            <a:ext cx="10297144" cy="720080"/>
          </a:xfrm>
          <a:prstGeom prst="rect">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2800" dirty="0"/>
              <a:t>	</a:t>
            </a:r>
            <a:r>
              <a:rPr lang="en-GB" sz="2800" b="1" dirty="0">
                <a:latin typeface="Arial"/>
                <a:cs typeface="Arial"/>
              </a:rPr>
              <a:t>Assessment</a:t>
            </a:r>
          </a:p>
        </p:txBody>
      </p:sp>
      <p:sp>
        <p:nvSpPr>
          <p:cNvPr id="2" name="TextBox 1">
            <a:extLst>
              <a:ext uri="{FF2B5EF4-FFF2-40B4-BE49-F238E27FC236}">
                <a16:creationId xmlns:a16="http://schemas.microsoft.com/office/drawing/2014/main" id="{9D0A4942-CEA9-4DB7-8039-DE93E36F0ACD}"/>
              </a:ext>
            </a:extLst>
          </p:cNvPr>
          <p:cNvSpPr txBox="1"/>
          <p:nvPr/>
        </p:nvSpPr>
        <p:spPr>
          <a:xfrm>
            <a:off x="467545" y="1556792"/>
            <a:ext cx="8280920" cy="923330"/>
          </a:xfrm>
          <a:prstGeom prst="rect">
            <a:avLst/>
          </a:prstGeom>
          <a:noFill/>
        </p:spPr>
        <p:txBody>
          <a:bodyPr wrap="square" rtlCol="0" anchor="t">
            <a:spAutoFit/>
          </a:bodyPr>
          <a:lstStyle/>
          <a:p>
            <a:pPr marL="342900" indent="-342900">
              <a:buAutoNum type="arabicPeriod"/>
            </a:pPr>
            <a:r>
              <a:rPr lang="en-GB" dirty="0">
                <a:latin typeface="Arial" panose="020B0604020202020204" pitchFamily="34" charset="0"/>
                <a:cs typeface="Arial" panose="020B0604020202020204" pitchFamily="34" charset="0"/>
              </a:rPr>
              <a:t>Data protection is changing because the world is a different place, with</a:t>
            </a:r>
          </a:p>
          <a:p>
            <a:r>
              <a:rPr lang="en-GB" dirty="0">
                <a:latin typeface="Arial" panose="020B0604020202020204" pitchFamily="34" charset="0"/>
                <a:cs typeface="Arial" panose="020B0604020202020204" pitchFamily="34" charset="0"/>
              </a:rPr>
              <a:t>much more technology, since the Data Protection Act was introduced in 1998.     			</a:t>
            </a:r>
            <a:endParaRPr lang="en-GB" b="1" dirty="0">
              <a:latin typeface="Arial" panose="020B0604020202020204" pitchFamily="34" charset="0"/>
              <a:cs typeface="Arial" panose="020B0604020202020204" pitchFamily="34" charset="0"/>
            </a:endParaRPr>
          </a:p>
        </p:txBody>
      </p:sp>
      <p:sp>
        <p:nvSpPr>
          <p:cNvPr id="5" name="TextBox 4">
            <a:extLst>
              <a:ext uri="{FF2B5EF4-FFF2-40B4-BE49-F238E27FC236}">
                <a16:creationId xmlns:a16="http://schemas.microsoft.com/office/drawing/2014/main" id="{0346850B-FFFE-48A2-AE3C-BE1662EF7EAB}"/>
              </a:ext>
            </a:extLst>
          </p:cNvPr>
          <p:cNvSpPr txBox="1"/>
          <p:nvPr/>
        </p:nvSpPr>
        <p:spPr>
          <a:xfrm>
            <a:off x="461311" y="2465343"/>
            <a:ext cx="8280920" cy="1754326"/>
          </a:xfrm>
          <a:prstGeom prst="rect">
            <a:avLst/>
          </a:prstGeom>
          <a:noFill/>
        </p:spPr>
        <p:txBody>
          <a:bodyPr wrap="square" rtlCol="0" anchor="t">
            <a:spAutoFit/>
          </a:bodyPr>
          <a:lstStyle/>
          <a:p>
            <a:r>
              <a:rPr lang="en-GB" dirty="0">
                <a:latin typeface="Arial" panose="020B0604020202020204" pitchFamily="34" charset="0"/>
                <a:cs typeface="Arial" panose="020B0604020202020204" pitchFamily="34" charset="0"/>
              </a:rPr>
              <a:t>2. General Data Protection Regulation is legally adopted within EU member states from:</a:t>
            </a:r>
          </a:p>
          <a:p>
            <a:r>
              <a:rPr lang="en-GB" dirty="0">
                <a:latin typeface="Arial" panose="020B0604020202020204" pitchFamily="34" charset="0"/>
                <a:cs typeface="Arial" panose="020B0604020202020204" pitchFamily="34" charset="0"/>
              </a:rPr>
              <a:t>				</a:t>
            </a:r>
            <a:r>
              <a:rPr lang="en-GB" b="1" dirty="0">
                <a:latin typeface="Arial" panose="020B0604020202020204" pitchFamily="34" charset="0"/>
                <a:cs typeface="Arial" panose="020B0604020202020204" pitchFamily="34" charset="0"/>
              </a:rPr>
              <a:t>a. 30 August 2018</a:t>
            </a:r>
          </a:p>
          <a:p>
            <a:r>
              <a:rPr lang="en-GB" b="1" dirty="0">
                <a:latin typeface="Arial" panose="020B0604020202020204" pitchFamily="34" charset="0"/>
                <a:cs typeface="Arial" panose="020B0604020202020204" pitchFamily="34" charset="0"/>
              </a:rPr>
              <a:t>				b. 1 January 2019</a:t>
            </a:r>
          </a:p>
          <a:p>
            <a:r>
              <a:rPr lang="en-GB" b="1" dirty="0">
                <a:latin typeface="Arial" panose="020B0604020202020204" pitchFamily="34" charset="0"/>
                <a:cs typeface="Arial" panose="020B0604020202020204" pitchFamily="34" charset="0"/>
              </a:rPr>
              <a:t>				c. 25 May 2018							d. When the organisation is ready</a:t>
            </a:r>
          </a:p>
        </p:txBody>
      </p:sp>
      <p:sp>
        <p:nvSpPr>
          <p:cNvPr id="7" name="TextBox 6">
            <a:extLst>
              <a:ext uri="{FF2B5EF4-FFF2-40B4-BE49-F238E27FC236}">
                <a16:creationId xmlns:a16="http://schemas.microsoft.com/office/drawing/2014/main" id="{C41C46EF-F9E3-4A49-81A1-B4FC25859EAA}"/>
              </a:ext>
            </a:extLst>
          </p:cNvPr>
          <p:cNvSpPr txBox="1"/>
          <p:nvPr/>
        </p:nvSpPr>
        <p:spPr>
          <a:xfrm>
            <a:off x="461311" y="4259224"/>
            <a:ext cx="8280920" cy="646331"/>
          </a:xfrm>
          <a:prstGeom prst="rect">
            <a:avLst/>
          </a:prstGeom>
          <a:noFill/>
        </p:spPr>
        <p:txBody>
          <a:bodyPr wrap="square" rtlCol="0">
            <a:spAutoFit/>
          </a:bodyPr>
          <a:lstStyle/>
          <a:p>
            <a:r>
              <a:rPr lang="en-GB" dirty="0">
                <a:latin typeface="Arial" panose="020B0604020202020204" pitchFamily="34" charset="0"/>
                <a:cs typeface="Arial" panose="020B0604020202020204" pitchFamily="34" charset="0"/>
              </a:rPr>
              <a:t>3. Do UK organisations have to comply with the General Data Protection Regulation following Brexit? 	</a:t>
            </a:r>
            <a:r>
              <a:rPr lang="en-GB" b="1" dirty="0">
                <a:latin typeface="Arial" panose="020B0604020202020204" pitchFamily="34" charset="0"/>
                <a:cs typeface="Arial" panose="020B0604020202020204" pitchFamily="34" charset="0"/>
              </a:rPr>
              <a:t>Yes or No </a:t>
            </a:r>
          </a:p>
        </p:txBody>
      </p:sp>
      <p:sp>
        <p:nvSpPr>
          <p:cNvPr id="8" name="TextBox 7">
            <a:extLst>
              <a:ext uri="{FF2B5EF4-FFF2-40B4-BE49-F238E27FC236}">
                <a16:creationId xmlns:a16="http://schemas.microsoft.com/office/drawing/2014/main" id="{15B8494B-9184-4FAE-89C8-53C76F582FDC}"/>
              </a:ext>
            </a:extLst>
          </p:cNvPr>
          <p:cNvSpPr txBox="1"/>
          <p:nvPr/>
        </p:nvSpPr>
        <p:spPr>
          <a:xfrm>
            <a:off x="461311" y="5123282"/>
            <a:ext cx="8280920" cy="1477328"/>
          </a:xfrm>
          <a:prstGeom prst="rect">
            <a:avLst/>
          </a:prstGeom>
          <a:noFill/>
        </p:spPr>
        <p:txBody>
          <a:bodyPr wrap="square" rtlCol="0">
            <a:spAutoFit/>
          </a:bodyPr>
          <a:lstStyle/>
          <a:p>
            <a:r>
              <a:rPr lang="en-GB" dirty="0">
                <a:latin typeface="Arial" panose="020B0604020202020204" pitchFamily="34" charset="0"/>
                <a:cs typeface="Arial" panose="020B0604020202020204" pitchFamily="34" charset="0"/>
              </a:rPr>
              <a:t>4. The purpose of the General Data Protection Regulation is to protect (name all that apply)</a:t>
            </a:r>
          </a:p>
          <a:p>
            <a:r>
              <a:rPr lang="en-GB" dirty="0">
                <a:latin typeface="Arial" panose="020B0604020202020204" pitchFamily="34" charset="0"/>
                <a:cs typeface="Arial" panose="020B0604020202020204" pitchFamily="34" charset="0"/>
              </a:rPr>
              <a:t>				</a:t>
            </a:r>
            <a:r>
              <a:rPr lang="en-GB" b="1" dirty="0">
                <a:latin typeface="Arial" panose="020B0604020202020204" pitchFamily="34" charset="0"/>
                <a:cs typeface="Arial" panose="020B0604020202020204" pitchFamily="34" charset="0"/>
              </a:rPr>
              <a:t>a. a company’s financial information</a:t>
            </a:r>
          </a:p>
          <a:p>
            <a:r>
              <a:rPr lang="en-GB" b="1" dirty="0">
                <a:latin typeface="Arial" panose="020B0604020202020204" pitchFamily="34" charset="0"/>
                <a:cs typeface="Arial" panose="020B0604020202020204" pitchFamily="34" charset="0"/>
              </a:rPr>
              <a:t>				b. the public’s personal information</a:t>
            </a:r>
          </a:p>
          <a:p>
            <a:r>
              <a:rPr lang="en-GB" b="1" dirty="0">
                <a:latin typeface="Arial" panose="020B0604020202020204" pitchFamily="34" charset="0"/>
                <a:cs typeface="Arial" panose="020B0604020202020204" pitchFamily="34" charset="0"/>
              </a:rPr>
              <a:t>				c. computers being hacked</a:t>
            </a:r>
          </a:p>
        </p:txBody>
      </p:sp>
      <p:sp>
        <p:nvSpPr>
          <p:cNvPr id="4" name="TextBox 3">
            <a:extLst>
              <a:ext uri="{FF2B5EF4-FFF2-40B4-BE49-F238E27FC236}">
                <a16:creationId xmlns:a16="http://schemas.microsoft.com/office/drawing/2014/main" id="{12F57214-27A3-49A5-93C1-C3BD570512A7}"/>
              </a:ext>
            </a:extLst>
          </p:cNvPr>
          <p:cNvSpPr txBox="1"/>
          <p:nvPr/>
        </p:nvSpPr>
        <p:spPr>
          <a:xfrm>
            <a:off x="4121894" y="2108796"/>
            <a:ext cx="1175657" cy="369332"/>
          </a:xfrm>
          <a:prstGeom prst="rect">
            <a:avLst/>
          </a:prstGeom>
          <a:noFill/>
        </p:spPr>
        <p:txBody>
          <a:bodyPr wrap="square" rtlCol="0">
            <a:spAutoFit/>
          </a:bodyPr>
          <a:lstStyle/>
          <a:p>
            <a:r>
              <a:rPr lang="en-GB" b="1" dirty="0">
                <a:solidFill>
                  <a:srgbClr val="00B050"/>
                </a:solidFill>
                <a:latin typeface="Arial" panose="020B0604020202020204" pitchFamily="34" charset="0"/>
                <a:cs typeface="Arial" panose="020B0604020202020204" pitchFamily="34" charset="0"/>
              </a:rPr>
              <a:t>True</a:t>
            </a:r>
          </a:p>
        </p:txBody>
      </p:sp>
    </p:spTree>
    <p:extLst>
      <p:ext uri="{BB962C8B-B14F-4D97-AF65-F5344CB8AC3E}">
        <p14:creationId xmlns:p14="http://schemas.microsoft.com/office/powerpoint/2010/main" val="2965098171"/>
      </p:ext>
    </p:extLst>
  </p:cSld>
  <p:clrMapOvr>
    <a:masterClrMapping/>
  </p:clrMapOvr>
  <mc:AlternateContent xmlns:mc="http://schemas.openxmlformats.org/markup-compatibility/2006" xmlns:p14="http://schemas.microsoft.com/office/powerpoint/2010/main">
    <mc:Choice Requires="p14">
      <p:transition spd="med" p14:dur="700" advClick="0" advTm="6000">
        <p:fade/>
      </p:transition>
    </mc:Choice>
    <mc:Fallback xmlns="">
      <p:transition spd="med" advClick="0" advTm="6000">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documentManagement>
    <SharedWithUsers xmlns="794825cf-95bf-4b2e-af2c-936bed1e8c2c">
      <UserInfo>
        <DisplayName>Suzi Holland (VPM)</DisplayName>
        <AccountId>457</AccountId>
        <AccountType/>
      </UserInfo>
      <UserInfo>
        <DisplayName>Katie Jones</DisplayName>
        <AccountId>25</AccountId>
        <AccountType/>
      </UserInfo>
    </SharedWithUser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08661796DE90A44F940EF1ECF68655A2" ma:contentTypeVersion="6" ma:contentTypeDescription="Create a new document." ma:contentTypeScope="" ma:versionID="927411e6c7df59db352007ea937b3790">
  <xsd:schema xmlns:xsd="http://www.w3.org/2001/XMLSchema" xmlns:xs="http://www.w3.org/2001/XMLSchema" xmlns:p="http://schemas.microsoft.com/office/2006/metadata/properties" xmlns:ns2="794825cf-95bf-4b2e-af2c-936bed1e8c2c" xmlns:ns3="96bf64c8-1362-40b4-96ba-5d23a24920f3" targetNamespace="http://schemas.microsoft.com/office/2006/metadata/properties" ma:root="true" ma:fieldsID="ab77d6c648210851d76c36d13aa4e4b8" ns2:_="" ns3:_="">
    <xsd:import namespace="794825cf-95bf-4b2e-af2c-936bed1e8c2c"/>
    <xsd:import namespace="96bf64c8-1362-40b4-96ba-5d23a24920f3"/>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AutoTags" minOccurs="0"/>
                <xsd:element ref="ns3: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94825cf-95bf-4b2e-af2c-936bed1e8c2c" elementFormDefault="qualified">
    <xsd:import namespace="http://schemas.microsoft.com/office/2006/documentManagement/types"/>
    <xsd:import namespace="http://schemas.microsoft.com/office/infopath/2007/PartnerControls"/>
    <xsd:element name="SharedWithUsers" ma:index="8" nillable="true" ma:displayName="Shared With" ma:description="" ma:SearchPeopleOnly="false" ma:SharePointGroup="0" ma:internalName="SharedWithUsers" ma:readOnly="true" ma:showField="ImnNam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description=""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96bf64c8-1362-40b4-96ba-5d23a24920f3" elementFormDefault="qualified">
    <xsd:import namespace="http://schemas.microsoft.com/office/2006/documentManagement/types"/>
    <xsd:import namespace="http://schemas.microsoft.com/office/infopath/2007/PartnerControls"/>
    <xsd:element name="MediaServiceMetadata" ma:index="10" nillable="true" ma:displayName="MediaServiceMetadata" ma:description="" ma:hidden="true" ma:internalName="MediaServiceMetadata" ma:readOnly="true">
      <xsd:simpleType>
        <xsd:restriction base="dms:Note"/>
      </xsd:simpleType>
    </xsd:element>
    <xsd:element name="MediaServiceFastMetadata" ma:index="11" nillable="true" ma:displayName="MediaServiceFastMetadata" ma:description="" ma:hidden="true" ma:internalName="MediaServiceFastMetadata" ma:readOnly="true">
      <xsd:simpleType>
        <xsd:restriction base="dms:Note"/>
      </xsd:simpleType>
    </xsd:element>
    <xsd:element name="MediaServiceAutoTags" ma:index="12" nillable="true" ma:displayName="MediaServiceAutoTags" ma:internalName="MediaServiceAutoTags" ma:readOnly="true">
      <xsd:simpleType>
        <xsd:restriction base="dms:Text"/>
      </xsd:simpleType>
    </xsd:element>
    <xsd:element name="MediaServiceOCR" ma:index="13" nillable="true" ma:displayName="MediaServiceOCR" ma:internalName="MediaServiceOC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58EDFB98-E9DE-47A5-85C4-8228F3C452F7}">
  <ds:schemaRefs>
    <ds:schemaRef ds:uri="http://purl.org/dc/terms/"/>
    <ds:schemaRef ds:uri="96bf64c8-1362-40b4-96ba-5d23a24920f3"/>
    <ds:schemaRef ds:uri="http://purl.org/dc/dcmitype/"/>
    <ds:schemaRef ds:uri="794825cf-95bf-4b2e-af2c-936bed1e8c2c"/>
    <ds:schemaRef ds:uri="http://schemas.microsoft.com/office/2006/documentManagement/types"/>
    <ds:schemaRef ds:uri="http://purl.org/dc/elements/1.1/"/>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customXml/itemProps2.xml><?xml version="1.0" encoding="utf-8"?>
<ds:datastoreItem xmlns:ds="http://schemas.openxmlformats.org/officeDocument/2006/customXml" ds:itemID="{B234B1FE-263D-47C9-81E5-EDBFB6FE501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94825cf-95bf-4b2e-af2c-936bed1e8c2c"/>
    <ds:schemaRef ds:uri="96bf64c8-1362-40b4-96ba-5d23a24920f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5D76741D-B8E2-4B3B-BE1A-2B083AAA52A6}">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543</TotalTime>
  <Words>2166</Words>
  <Application>Microsoft Office PowerPoint</Application>
  <PresentationFormat>On-screen Show (4:3)</PresentationFormat>
  <Paragraphs>561</Paragraphs>
  <Slides>48</Slides>
  <Notes>46</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48</vt:i4>
      </vt:variant>
    </vt:vector>
  </HeadingPairs>
  <TitlesOfParts>
    <vt:vector size="52" baseType="lpstr">
      <vt:lpstr>Arial</vt:lpstr>
      <vt:lpstr>Calibri</vt:lpstr>
      <vt:lpstr>ParkinsonsUK Stencil</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Stephen Hill</dc:creator>
  <cp:lastModifiedBy>Stephen Hill</cp:lastModifiedBy>
  <cp:revision>251</cp:revision>
  <dcterms:modified xsi:type="dcterms:W3CDTF">2018-05-18T09:59:57Z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0x01010008661796DE90A44F940EF1ECF68655A2</vt:lpwstr>
  </property>
  <property fmtid="{D5CDD505-2E9C-101B-9397-08002B2CF9AE}" pid="3" name="Order">
    <vt:r8>14200</vt:r8>
  </property>
</Properties>
</file>