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1680" y="-1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B54A2-EF09-B74B-888E-9CA55FF3BD0C}" type="datetimeFigureOut"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7E037-18A9-E043-AF66-1950F46FCC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3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7E037-18A9-E043-AF66-1950F46FCC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284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7E037-18A9-E043-AF66-1950F46FCC94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03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49A8-4393-6A4B-B6C9-5555381BDA14}" type="datetimeFigureOut"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969F-31CA-B94F-A79B-1D4A360F3D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7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49A8-4393-6A4B-B6C9-5555381BDA14}" type="datetimeFigureOut"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969F-31CA-B94F-A79B-1D4A360F3D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4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49A8-4393-6A4B-B6C9-5555381BDA14}" type="datetimeFigureOut"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969F-31CA-B94F-A79B-1D4A360F3D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9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49A8-4393-6A4B-B6C9-5555381BDA14}" type="datetimeFigureOut"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969F-31CA-B94F-A79B-1D4A360F3D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1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49A8-4393-6A4B-B6C9-5555381BDA14}" type="datetimeFigureOut"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969F-31CA-B94F-A79B-1D4A360F3D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1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49A8-4393-6A4B-B6C9-5555381BDA14}" type="datetimeFigureOut"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969F-31CA-B94F-A79B-1D4A360F3D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5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49A8-4393-6A4B-B6C9-5555381BDA14}" type="datetimeFigureOut"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969F-31CA-B94F-A79B-1D4A360F3D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8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49A8-4393-6A4B-B6C9-5555381BDA14}" type="datetimeFigureOut"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969F-31CA-B94F-A79B-1D4A360F3D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9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49A8-4393-6A4B-B6C9-5555381BDA14}" type="datetimeFigureOut"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969F-31CA-B94F-A79B-1D4A360F3D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49A8-4393-6A4B-B6C9-5555381BDA14}" type="datetimeFigureOut"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969F-31CA-B94F-A79B-1D4A360F3D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6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49A8-4393-6A4B-B6C9-5555381BDA14}" type="datetimeFigureOut"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969F-31CA-B94F-A79B-1D4A360F3D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249A8-4393-6A4B-B6C9-5555381BDA14}" type="datetimeFigureOut"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3969F-31CA-B94F-A79B-1D4A360F3D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7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kinsons.org.uk/professiona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mailto:Adrian.Williams@uhb.nhs.uk" TargetMode="External"/><Relationship Id="rId7" Type="http://schemas.openxmlformats.org/officeDocument/2006/relationships/hyperlink" Target="mailto:cath.mummery@nhs.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lcockram@parkinsons.org.uk" TargetMode="External"/><Relationship Id="rId5" Type="http://schemas.openxmlformats.org/officeDocument/2006/relationships/hyperlink" Target="mailto:dhesiters@parkinsons.org.uk" TargetMode="External"/><Relationship Id="rId4" Type="http://schemas.openxmlformats.org/officeDocument/2006/relationships/hyperlink" Target="mailto:alistair.burns@manchester.ac.uk" TargetMode="Externa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-1"/>
            <a:ext cx="1267306" cy="1324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797180"/>
            <a:ext cx="6858000" cy="52780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  <a:gs pos="6000">
                <a:schemeClr val="bg1">
                  <a:alpha val="99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904230" y="346755"/>
            <a:ext cx="1221320" cy="52780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  <a:gs pos="6000">
                <a:schemeClr val="bg1">
                  <a:alpha val="99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FE35306-9185-4CBB-ADEA-7535CF60B3A8}"/>
              </a:ext>
            </a:extLst>
          </p:cNvPr>
          <p:cNvGrpSpPr/>
          <p:nvPr/>
        </p:nvGrpSpPr>
        <p:grpSpPr>
          <a:xfrm>
            <a:off x="149469" y="0"/>
            <a:ext cx="6620786" cy="9579746"/>
            <a:chOff x="149469" y="0"/>
            <a:chExt cx="6620786" cy="9579746"/>
          </a:xfrm>
        </p:grpSpPr>
        <p:sp>
          <p:nvSpPr>
            <p:cNvPr id="20" name="Rounded Rectangle 19"/>
            <p:cNvSpPr/>
            <p:nvPr/>
          </p:nvSpPr>
          <p:spPr>
            <a:xfrm>
              <a:off x="800770" y="1786653"/>
              <a:ext cx="5260948" cy="7085208"/>
            </a:xfrm>
            <a:prstGeom prst="roundRect">
              <a:avLst>
                <a:gd name="adj" fmla="val 3888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18782" y="2346997"/>
              <a:ext cx="4820436" cy="7232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solidFill>
                    <a:schemeClr val="bg1"/>
                  </a:solidFill>
                </a:rPr>
                <a:t>On behalf of the organisers</a:t>
              </a:r>
            </a:p>
            <a:p>
              <a:endParaRPr lang="en-GB" sz="1400" dirty="0">
                <a:solidFill>
                  <a:schemeClr val="bg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Professor Adrian Williams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Professor Alistair Burns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Dr Catherine Mummery</a:t>
              </a:r>
            </a:p>
            <a:p>
              <a:pPr lvl="0"/>
              <a:endParaRPr lang="en-GB" sz="1400" dirty="0">
                <a:solidFill>
                  <a:schemeClr val="bg1"/>
                </a:solidFill>
              </a:endParaRPr>
            </a:p>
            <a:p>
              <a:r>
                <a:rPr lang="en-GB" sz="1400" b="1" dirty="0">
                  <a:solidFill>
                    <a:schemeClr val="bg1"/>
                  </a:solidFill>
                </a:rPr>
                <a:t>NHS England’s National Neuro Advisory Group, The Neurological Alliance and Parkinson’s UK</a:t>
              </a:r>
              <a:r>
                <a:rPr lang="en-GB" sz="1400" b="1" i="1" dirty="0">
                  <a:solidFill>
                    <a:schemeClr val="bg1"/>
                  </a:solidFill>
                </a:rPr>
                <a:t>:</a:t>
              </a:r>
              <a:endParaRPr lang="en-GB" sz="1400" dirty="0">
                <a:solidFill>
                  <a:schemeClr val="bg1"/>
                </a:solidFill>
              </a:endParaRPr>
            </a:p>
            <a:p>
              <a:endParaRPr lang="en-GB" sz="1400" dirty="0">
                <a:solidFill>
                  <a:schemeClr val="bg1"/>
                </a:solidFill>
              </a:endParaRPr>
            </a:p>
            <a:p>
              <a:r>
                <a:rPr lang="en-GB" sz="1400" dirty="0">
                  <a:solidFill>
                    <a:schemeClr val="bg1"/>
                  </a:solidFill>
                </a:rPr>
                <a:t>   </a:t>
              </a:r>
              <a:endParaRPr lang="en-GB" sz="1400" u="sng" dirty="0">
                <a:solidFill>
                  <a:schemeClr val="bg1"/>
                </a:solidFill>
              </a:endParaRPr>
            </a:p>
            <a:p>
              <a:pPr algn="ctr"/>
              <a:r>
                <a:rPr lang="en-GB" sz="1400" b="1" u="sng" dirty="0">
                  <a:solidFill>
                    <a:schemeClr val="bg1"/>
                  </a:solidFill>
                </a:rPr>
                <a:t>Date/Time: </a:t>
              </a:r>
            </a:p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Thursday 19</a:t>
              </a:r>
              <a:r>
                <a:rPr lang="en-GB" sz="1400" b="1" baseline="30000" dirty="0">
                  <a:solidFill>
                    <a:schemeClr val="bg1"/>
                  </a:solidFill>
                </a:rPr>
                <a:t>th</a:t>
              </a:r>
              <a:r>
                <a:rPr lang="en-GB" sz="1400" b="1" dirty="0">
                  <a:solidFill>
                    <a:schemeClr val="bg1"/>
                  </a:solidFill>
                </a:rPr>
                <a:t> July 2018 Commencing 13:00 (refreshments to be served from on arrival) Finishing at 17:00</a:t>
              </a:r>
            </a:p>
            <a:p>
              <a:pPr algn="ctr"/>
              <a:r>
                <a:rPr lang="en-GB" sz="1400" b="1" u="sng" dirty="0">
                  <a:solidFill>
                    <a:schemeClr val="bg1"/>
                  </a:solidFill>
                </a:rPr>
                <a:t>Venue: </a:t>
              </a:r>
            </a:p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Royal College of Nursing, 20 Cavendish Square, London W1G 0RN.</a:t>
              </a:r>
              <a:endParaRPr lang="en-GB" sz="1400" b="1" i="1" dirty="0">
                <a:solidFill>
                  <a:schemeClr val="bg1"/>
                </a:solidFill>
              </a:endParaRPr>
            </a:p>
            <a:p>
              <a:pPr algn="ctr"/>
              <a:r>
                <a:rPr lang="en-GB" sz="1400" b="1" i="1" dirty="0">
                  <a:solidFill>
                    <a:schemeClr val="bg1"/>
                  </a:solidFill>
                </a:rPr>
                <a:t>T</a:t>
              </a:r>
              <a:r>
                <a:rPr lang="it-IT" sz="1400" b="1" i="1" dirty="0">
                  <a:solidFill>
                    <a:schemeClr val="bg1"/>
                  </a:solidFill>
                </a:rPr>
                <a:t>he venue approx a 5 minute walk from both Bond Street and Oxford Circus undergroud stations.  </a:t>
              </a:r>
            </a:p>
            <a:p>
              <a:r>
                <a:rPr lang="en-GB" sz="1400" dirty="0">
                  <a:solidFill>
                    <a:schemeClr val="bg1"/>
                  </a:solidFill>
                </a:rPr>
                <a:t> </a:t>
              </a:r>
            </a:p>
            <a:p>
              <a:r>
                <a:rPr lang="en-GB" sz="1400" dirty="0">
                  <a:solidFill>
                    <a:schemeClr val="bg1"/>
                  </a:solidFill>
                </a:rPr>
                <a:t>The agenda may be subject to change, if you have any suggestions or feedback please contact </a:t>
              </a:r>
              <a:r>
                <a:rPr lang="en-GB" sz="1400" b="1" dirty="0">
                  <a:solidFill>
                    <a:schemeClr val="bg1"/>
                  </a:solidFill>
                </a:rPr>
                <a:t>lucy.hawkins4@nhs.net</a:t>
              </a:r>
            </a:p>
            <a:p>
              <a:r>
                <a:rPr lang="en-GB" sz="1400" dirty="0">
                  <a:solidFill>
                    <a:schemeClr val="bg1"/>
                  </a:solidFill>
                </a:rPr>
                <a:t> </a:t>
              </a:r>
            </a:p>
            <a:p>
              <a:r>
                <a:rPr lang="en-GB" sz="1400" b="1" dirty="0">
                  <a:solidFill>
                    <a:schemeClr val="bg1"/>
                  </a:solidFill>
                </a:rPr>
                <a:t>Spaces are limited, to confirm your place, please email Risha Goswamy: excellence@parkinsons.org.uk</a:t>
              </a:r>
            </a:p>
            <a:p>
              <a:endParaRPr lang="en-GB" sz="1400" b="1" dirty="0">
                <a:solidFill>
                  <a:schemeClr val="bg1"/>
                </a:solidFill>
              </a:endParaRPr>
            </a:p>
            <a:p>
              <a:r>
                <a:rPr lang="it-IT" sz="1400" dirty="0">
                  <a:solidFill>
                    <a:schemeClr val="bg1"/>
                  </a:solidFill>
                </a:rPr>
                <a:t>More informationabout the national  Parkinson’s Excellence Network can be found here:</a:t>
              </a:r>
              <a:r>
                <a:rPr lang="en-GB" sz="1400" dirty="0">
                  <a:solidFill>
                    <a:schemeClr val="bg1"/>
                  </a:solidFill>
                </a:rPr>
                <a:t> parkinsons.org.uk/professionals</a:t>
              </a:r>
            </a:p>
            <a:p>
              <a:endParaRPr lang="en-GB" sz="1600" u="sng" dirty="0">
                <a:solidFill>
                  <a:schemeClr val="bg1"/>
                </a:solidFill>
                <a:hlinkClick r:id="rId3"/>
              </a:endParaRPr>
            </a:p>
            <a:p>
              <a:pPr algn="ctr"/>
              <a:endParaRPr lang="en-GB" sz="1600" b="1" dirty="0">
                <a:solidFill>
                  <a:schemeClr val="bg1"/>
                </a:solidFill>
              </a:endParaRPr>
            </a:p>
            <a:p>
              <a:pPr algn="ctr"/>
              <a:r>
                <a:rPr lang="en-GB" sz="1600" b="1" dirty="0">
                  <a:solidFill>
                    <a:schemeClr val="bg1"/>
                  </a:solidFill>
                </a:rPr>
                <a:t>PLEASE SEE ATTACHED AGENDA</a:t>
              </a:r>
            </a:p>
            <a:p>
              <a:r>
                <a:rPr lang="it-IT" sz="1000" dirty="0">
                  <a:solidFill>
                    <a:schemeClr val="bg1"/>
                  </a:solidFill>
                </a:rPr>
                <a:t> </a:t>
              </a:r>
              <a:endParaRPr lang="en-GB" sz="1000" dirty="0">
                <a:solidFill>
                  <a:schemeClr val="bg1"/>
                </a:solidFill>
              </a:endParaRPr>
            </a:p>
            <a:p>
              <a:r>
                <a:rPr lang="en-GB" sz="1400" dirty="0"/>
                <a:t> </a:t>
              </a:r>
            </a:p>
            <a:p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0770" y="1843937"/>
              <a:ext cx="52609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Parkinson’s, Dementia and Psychiatry Meeting </a:t>
              </a:r>
            </a:p>
          </p:txBody>
        </p:sp>
        <p:pic>
          <p:nvPicPr>
            <p:cNvPr id="21" name="Picture 20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312" t="9265" r="2487" b="67598"/>
            <a:stretch/>
          </p:blipFill>
          <p:spPr bwMode="auto">
            <a:xfrm>
              <a:off x="4591050" y="0"/>
              <a:ext cx="2179205" cy="114032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514890" y="1140322"/>
              <a:ext cx="38976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Thursday 19</a:t>
              </a:r>
              <a:r>
                <a:rPr lang="en-US" b="1" baseline="30000" dirty="0"/>
                <a:t>th</a:t>
              </a:r>
              <a:r>
                <a:rPr lang="en-US" b="1" dirty="0"/>
                <a:t> July 2018, </a:t>
              </a:r>
            </a:p>
            <a:p>
              <a:pPr algn="ctr"/>
              <a:r>
                <a:rPr lang="en-US" b="1" dirty="0"/>
                <a:t> London  </a:t>
              </a:r>
              <a:endParaRPr lang="en-GB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B171DE3-976C-4B0A-9D19-04A90CD97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9469" y="130907"/>
              <a:ext cx="2345149" cy="969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340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-1"/>
            <a:ext cx="1267306" cy="1324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4471" y="1638187"/>
            <a:ext cx="6589057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1000" b="1" dirty="0"/>
          </a:p>
          <a:p>
            <a:pPr algn="just"/>
            <a:r>
              <a:rPr lang="en-GB" sz="1000" b="1" dirty="0"/>
              <a:t>13:00 Welcome and introductions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GB" sz="1000" dirty="0"/>
              <a:t>Adrian Williams and Alistair Burns</a:t>
            </a:r>
          </a:p>
          <a:p>
            <a:r>
              <a:rPr lang="en-GB" sz="1000" i="1" dirty="0"/>
              <a:t>Contact: </a:t>
            </a:r>
            <a:r>
              <a:rPr lang="en-GB" sz="1000" u="sng" dirty="0">
                <a:hlinkClick r:id="rId3"/>
              </a:rPr>
              <a:t>Adrian.Williams@uhb.nhs.uk</a:t>
            </a:r>
            <a:r>
              <a:rPr lang="en-GB" sz="1000" u="sng" dirty="0"/>
              <a:t> </a:t>
            </a:r>
            <a:r>
              <a:rPr lang="en-GB" sz="1000" dirty="0"/>
              <a:t>and</a:t>
            </a:r>
            <a:r>
              <a:rPr lang="en-GB" sz="1000" u="sng" dirty="0"/>
              <a:t> </a:t>
            </a:r>
            <a:r>
              <a:rPr lang="en-GB" sz="1000" u="sng" dirty="0">
                <a:hlinkClick r:id="rId4"/>
              </a:rPr>
              <a:t>alistair.burns@manchester.ac.uk</a:t>
            </a:r>
            <a:r>
              <a:rPr lang="en-GB" sz="1000" u="sng" dirty="0"/>
              <a:t> </a:t>
            </a:r>
            <a:endParaRPr lang="en-GB" sz="1000" b="1" dirty="0"/>
          </a:p>
          <a:p>
            <a:endParaRPr lang="en-GB" sz="1000" dirty="0"/>
          </a:p>
          <a:p>
            <a:r>
              <a:rPr lang="en-US" sz="1000" b="1" dirty="0"/>
              <a:t>13:15 </a:t>
            </a:r>
            <a:r>
              <a:rPr lang="en-GB" sz="1000" b="1" dirty="0"/>
              <a:t>What does good look like?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/>
              <a:t>Neil Archibald, South Tees NHS Trust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/>
              <a:t>Clare Johnson and Lisa Brown, Derby Teaching Hospitals NHS Foundation Trust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/>
              <a:t>Sandra Mahon and Tracy Williams, Cardiff and Vale UHB </a:t>
            </a:r>
          </a:p>
          <a:p>
            <a:endParaRPr lang="en-GB" sz="1000" b="1" dirty="0"/>
          </a:p>
          <a:p>
            <a:r>
              <a:rPr lang="en-GB" sz="1000" b="1" dirty="0"/>
              <a:t>14:15 So what is the problem?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/>
              <a:t>Adrian Williams et al.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/>
              <a:t>Patient story (Mike)</a:t>
            </a:r>
          </a:p>
          <a:p>
            <a:endParaRPr lang="en-GB" sz="1000" b="1" dirty="0"/>
          </a:p>
          <a:p>
            <a:r>
              <a:rPr lang="en-GB" sz="1000" b="1" dirty="0"/>
              <a:t>14:45 What causes variation and what can we do to reduce it?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/>
              <a:t>Table group discussion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/>
              <a:t>5 key objectives to reduce variation</a:t>
            </a:r>
          </a:p>
          <a:p>
            <a:endParaRPr lang="en-GB" sz="1000" b="1" dirty="0"/>
          </a:p>
          <a:p>
            <a:r>
              <a:rPr lang="en-GB" sz="1000" b="1" dirty="0"/>
              <a:t>15:15 </a:t>
            </a:r>
            <a:r>
              <a:rPr lang="en-US" sz="1000" b="1" dirty="0"/>
              <a:t>Break for tea / coffee </a:t>
            </a:r>
          </a:p>
          <a:p>
            <a:endParaRPr lang="en-GB" sz="1000" dirty="0"/>
          </a:p>
          <a:p>
            <a:r>
              <a:rPr lang="en-GB" sz="1000" b="1" dirty="0"/>
              <a:t>15:30 UK Parkinson’s Excellence Network: What’s next 2018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/>
              <a:t>Daiga Heisters, Head of Excellence Network, Parkinson’s UK</a:t>
            </a:r>
          </a:p>
          <a:p>
            <a:r>
              <a:rPr lang="en-GB" sz="1000" i="1" dirty="0"/>
              <a:t>Contact: (</a:t>
            </a:r>
            <a:r>
              <a:rPr lang="en-GB" sz="1000" i="1" dirty="0">
                <a:hlinkClick r:id="rId5"/>
              </a:rPr>
              <a:t>dhesiters@parkinsons.org.uk</a:t>
            </a:r>
            <a:r>
              <a:rPr lang="en-GB" sz="1000" i="1" dirty="0"/>
              <a:t>) </a:t>
            </a:r>
          </a:p>
          <a:p>
            <a:endParaRPr lang="en-GB" sz="1000" b="1" dirty="0"/>
          </a:p>
          <a:p>
            <a:r>
              <a:rPr lang="en-GB" sz="1000" b="1" dirty="0"/>
              <a:t>15:50 All-Party Parliamentary Group  report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/>
              <a:t>Laura Cockram (confirmed)</a:t>
            </a:r>
          </a:p>
          <a:p>
            <a:r>
              <a:rPr lang="en-GB" sz="1000" i="1" dirty="0"/>
              <a:t>Contact: (</a:t>
            </a:r>
            <a:r>
              <a:rPr lang="en-GB" sz="1000" i="1" u="sng" dirty="0">
                <a:hlinkClick r:id="rId6"/>
              </a:rPr>
              <a:t>lcockram@parkinsons.org.uk</a:t>
            </a:r>
            <a:r>
              <a:rPr lang="en-GB" sz="1000" i="1" dirty="0"/>
              <a:t>)  </a:t>
            </a:r>
          </a:p>
          <a:p>
            <a:endParaRPr lang="en-GB" sz="1000" b="1" dirty="0"/>
          </a:p>
          <a:p>
            <a:r>
              <a:rPr lang="en-GB" sz="1000" b="1" dirty="0"/>
              <a:t>16:10 The Future of Dementia Care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/>
              <a:t>Dr Catherine Mummery</a:t>
            </a:r>
          </a:p>
          <a:p>
            <a:r>
              <a:rPr lang="en-GB" sz="1000" i="1" dirty="0"/>
              <a:t>Contact: (</a:t>
            </a:r>
            <a:r>
              <a:rPr lang="en-GB" sz="1000" i="1" dirty="0">
                <a:hlinkClick r:id="rId7"/>
              </a:rPr>
              <a:t>cath.mummery@nhs.net</a:t>
            </a:r>
            <a:r>
              <a:rPr lang="en-GB" sz="1000" i="1" dirty="0"/>
              <a:t>)  </a:t>
            </a:r>
          </a:p>
          <a:p>
            <a:endParaRPr lang="en-GB" sz="1000" dirty="0"/>
          </a:p>
          <a:p>
            <a:r>
              <a:rPr lang="en-GB" sz="1000" b="1" dirty="0"/>
              <a:t>16:30 Q&amp;A / Discussion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/>
              <a:t>Feedback from focus groups</a:t>
            </a:r>
          </a:p>
          <a:p>
            <a:endParaRPr lang="en-GB" sz="1000" dirty="0"/>
          </a:p>
          <a:p>
            <a:r>
              <a:rPr lang="en-GB" sz="1000" b="1" dirty="0"/>
              <a:t>16:50 Closing remarks and agreed actions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/>
              <a:t> Adrian Williams and Alistair Burns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GB" sz="1100" dirty="0"/>
          </a:p>
          <a:p>
            <a:r>
              <a:rPr lang="en-GB" sz="1100" dirty="0"/>
              <a:t>*agenda may be subject to change</a:t>
            </a:r>
          </a:p>
          <a:p>
            <a:endParaRPr lang="en-GB" sz="1100" dirty="0"/>
          </a:p>
        </p:txBody>
      </p:sp>
      <p:sp>
        <p:nvSpPr>
          <p:cNvPr id="19" name="Rectangle 18"/>
          <p:cNvSpPr/>
          <p:nvPr/>
        </p:nvSpPr>
        <p:spPr>
          <a:xfrm>
            <a:off x="0" y="797180"/>
            <a:ext cx="6858000" cy="52780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  <a:gs pos="6000">
                <a:schemeClr val="bg1">
                  <a:alpha val="99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56974" y="1160992"/>
            <a:ext cx="4892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dirty="0"/>
              <a:t> Thursday 19</a:t>
            </a:r>
            <a:r>
              <a:rPr lang="en-GB" sz="2000" b="1" baseline="30000" dirty="0"/>
              <a:t>th</a:t>
            </a:r>
            <a:r>
              <a:rPr lang="en-GB" sz="2000" b="1" dirty="0"/>
              <a:t> July 2018 </a:t>
            </a:r>
            <a:endParaRPr lang="en-GB" sz="2000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904230" y="346755"/>
            <a:ext cx="1221320" cy="52780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  <a:gs pos="6000">
                <a:schemeClr val="bg1">
                  <a:alpha val="99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673" y="88996"/>
            <a:ext cx="1948105" cy="11780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1B9F3A-AA6E-43F5-B834-D548E1A152E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75" y="252283"/>
            <a:ext cx="2345149" cy="969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02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11263</TotalTime>
  <Words>246</Words>
  <Application>Microsoft Office PowerPoint</Application>
  <PresentationFormat>On-screen Show (4:3)</PresentationFormat>
  <Paragraphs>70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FitzGerald</dc:creator>
  <cp:lastModifiedBy>Risha Goswamy</cp:lastModifiedBy>
  <cp:revision>108</cp:revision>
  <dcterms:created xsi:type="dcterms:W3CDTF">2017-01-31T15:23:16Z</dcterms:created>
  <dcterms:modified xsi:type="dcterms:W3CDTF">2018-04-25T15:24:45Z</dcterms:modified>
</cp:coreProperties>
</file>